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498" r:id="rId6"/>
    <p:sldId id="259" r:id="rId7"/>
    <p:sldId id="263" r:id="rId8"/>
    <p:sldId id="481" r:id="rId9"/>
    <p:sldId id="496" r:id="rId10"/>
    <p:sldId id="482" r:id="rId11"/>
    <p:sldId id="494" r:id="rId12"/>
    <p:sldId id="495" r:id="rId13"/>
    <p:sldId id="264" r:id="rId14"/>
    <p:sldId id="487" r:id="rId15"/>
    <p:sldId id="490" r:id="rId16"/>
    <p:sldId id="497" r:id="rId17"/>
    <p:sldId id="492" r:id="rId18"/>
    <p:sldId id="273" r:id="rId19"/>
    <p:sldId id="274" r:id="rId20"/>
    <p:sldId id="272" r:id="rId21"/>
    <p:sldId id="499" r:id="rId22"/>
    <p:sldId id="500" r:id="rId23"/>
    <p:sldId id="501" r:id="rId24"/>
    <p:sldId id="258" r:id="rId25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102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0687A-97AE-4025-83A0-06089FB2B0D8}" type="datetimeFigureOut">
              <a:rPr lang="en-GB" smtClean="0"/>
              <a:t>16/04/2026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3567-F450-42A0-976A-95F3F8421C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384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0687A-97AE-4025-83A0-06089FB2B0D8}" type="datetimeFigureOut">
              <a:rPr lang="en-GB" smtClean="0"/>
              <a:t>16/04/2026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3567-F450-42A0-976A-95F3F8421C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719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0687A-97AE-4025-83A0-06089FB2B0D8}" type="datetimeFigureOut">
              <a:rPr lang="en-GB" smtClean="0"/>
              <a:t>16/04/2026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3567-F450-42A0-976A-95F3F8421C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452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0687A-97AE-4025-83A0-06089FB2B0D8}" type="datetimeFigureOut">
              <a:rPr lang="en-GB" smtClean="0"/>
              <a:t>16/04/2026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3567-F450-42A0-976A-95F3F8421C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671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0687A-97AE-4025-83A0-06089FB2B0D8}" type="datetimeFigureOut">
              <a:rPr lang="en-GB" smtClean="0"/>
              <a:t>16/04/2026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3567-F450-42A0-976A-95F3F8421C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53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0687A-97AE-4025-83A0-06089FB2B0D8}" type="datetimeFigureOut">
              <a:rPr lang="en-GB" smtClean="0"/>
              <a:t>16/04/2026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3567-F450-42A0-976A-95F3F8421C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279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0687A-97AE-4025-83A0-06089FB2B0D8}" type="datetimeFigureOut">
              <a:rPr lang="en-GB" smtClean="0"/>
              <a:t>16/04/2026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3567-F450-42A0-976A-95F3F8421C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189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0687A-97AE-4025-83A0-06089FB2B0D8}" type="datetimeFigureOut">
              <a:rPr lang="en-GB" smtClean="0"/>
              <a:t>16/04/2026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3567-F450-42A0-976A-95F3F8421C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359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0687A-97AE-4025-83A0-06089FB2B0D8}" type="datetimeFigureOut">
              <a:rPr lang="en-GB" smtClean="0"/>
              <a:t>16/04/2026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3567-F450-42A0-976A-95F3F8421C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847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0687A-97AE-4025-83A0-06089FB2B0D8}" type="datetimeFigureOut">
              <a:rPr lang="en-GB" smtClean="0"/>
              <a:t>16/04/2026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3567-F450-42A0-976A-95F3F8421C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615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0687A-97AE-4025-83A0-06089FB2B0D8}" type="datetimeFigureOut">
              <a:rPr lang="en-GB" smtClean="0"/>
              <a:t>16/04/2026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B3567-F450-42A0-976A-95F3F8421C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90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0687A-97AE-4025-83A0-06089FB2B0D8}" type="datetimeFigureOut">
              <a:rPr lang="en-GB" smtClean="0"/>
              <a:t>16/04/2026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B3567-F450-42A0-976A-95F3F8421C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153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hat3words.com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stlukeswalkingclub.org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svg"/><Relationship Id="rId5" Type="http://schemas.openxmlformats.org/officeDocument/2006/relationships/image" Target="../media/image17.sv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38"/>
          <a:stretch/>
        </p:blipFill>
        <p:spPr>
          <a:xfrm>
            <a:off x="0" y="4830618"/>
            <a:ext cx="12192000" cy="2027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2" t="19662" r="12652" b="36432"/>
          <a:stretch/>
        </p:blipFill>
        <p:spPr>
          <a:xfrm>
            <a:off x="443347" y="443345"/>
            <a:ext cx="3352800" cy="110853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E96EF19-1F5E-CD7B-E732-CAFB3A2B4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551" y="349440"/>
            <a:ext cx="9096897" cy="615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776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368C7-F17F-FB18-0651-B40B804B7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75280-F9BD-FAF1-7D35-026619B70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Day Two – Padstow to Mawgan Porth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F0110-6BA0-578E-1245-2137801194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42070"/>
            <a:ext cx="5181600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Ready to walk at 08:25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Coach leaves at 08:30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Mixture of inland and Coastal Path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Some cliff top, some beach walking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Highlights include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Round Hole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Trevone Lighthouse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Cliff top walking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Finish at </a:t>
            </a:r>
            <a:r>
              <a:rPr lang="en-US" sz="1900" kern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Merrymoor</a:t>
            </a:r>
            <a:r>
              <a:rPr lang="en-US" sz="1900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Inn, Mawgan Porth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Coach leaves 17:00 to return to Tregenna</a:t>
            </a:r>
            <a:endParaRPr lang="en-US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B10701E-94C7-B860-6885-9C94BE2C2D4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69734844"/>
              </p:ext>
            </p:extLst>
          </p:nvPr>
        </p:nvGraphicFramePr>
        <p:xfrm>
          <a:off x="6019800" y="1542070"/>
          <a:ext cx="5220000" cy="1750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000">
                  <a:extLst>
                    <a:ext uri="{9D8B030D-6E8A-4147-A177-3AD203B41FA5}">
                      <a16:colId xmlns:a16="http://schemas.microsoft.com/office/drawing/2014/main" val="3030659858"/>
                    </a:ext>
                  </a:extLst>
                </a:gridCol>
                <a:gridCol w="2430000">
                  <a:extLst>
                    <a:ext uri="{9D8B030D-6E8A-4147-A177-3AD203B41FA5}">
                      <a16:colId xmlns:a16="http://schemas.microsoft.com/office/drawing/2014/main" val="336080117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1775775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Option</a:t>
                      </a:r>
                      <a:endParaRPr lang="en-GB" sz="1900" b="1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6743" marR="1467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</a:t>
                      </a:r>
                      <a:endParaRPr lang="en-GB" sz="1900" b="1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6743" marR="1467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Distance (miles)</a:t>
                      </a:r>
                      <a:endParaRPr lang="en-GB" sz="1900" b="1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6743" marR="146743" marT="0" marB="0" anchor="ctr"/>
                </a:tc>
                <a:extLst>
                  <a:ext uri="{0D108BD9-81ED-4DB2-BD59-A6C34878D82A}">
                    <a16:rowId xmlns:a16="http://schemas.microsoft.com/office/drawing/2014/main" val="3522647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b="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Ultra</a:t>
                      </a:r>
                      <a:endParaRPr lang="en-GB" sz="1900" b="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6743" marR="1467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b="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Padstow</a:t>
                      </a:r>
                      <a:endParaRPr lang="en-GB" sz="1900" b="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6743" marR="1467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b="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16.5</a:t>
                      </a:r>
                      <a:endParaRPr lang="en-GB" sz="1900" b="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6743" marR="146743" marT="0" marB="0" anchor="ctr"/>
                </a:tc>
                <a:extLst>
                  <a:ext uri="{0D108BD9-81ED-4DB2-BD59-A6C34878D82A}">
                    <a16:rowId xmlns:a16="http://schemas.microsoft.com/office/drawing/2014/main" val="1364614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b="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</a:t>
                      </a:r>
                      <a:endParaRPr lang="en-GB" sz="1900" b="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6743" marR="1467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b="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Harlyn Bay</a:t>
                      </a:r>
                      <a:endParaRPr lang="en-GB" sz="1900" b="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6743" marR="1467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b="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</a:t>
                      </a:r>
                      <a:endParaRPr lang="en-GB" sz="1900" b="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6743" marR="146743" marT="0" marB="0" anchor="ctr"/>
                </a:tc>
                <a:extLst>
                  <a:ext uri="{0D108BD9-81ED-4DB2-BD59-A6C34878D82A}">
                    <a16:rowId xmlns:a16="http://schemas.microsoft.com/office/drawing/2014/main" val="4092577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b="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Short</a:t>
                      </a:r>
                      <a:endParaRPr lang="en-GB" sz="1900" b="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6743" marR="1467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b="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Constantine Bay</a:t>
                      </a:r>
                      <a:endParaRPr lang="en-GB" sz="1900" b="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6743" marR="1467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b="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</a:t>
                      </a:r>
                      <a:endParaRPr lang="en-GB" sz="1900" b="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6743" marR="146743" marT="0" marB="0" anchor="ctr"/>
                </a:tc>
                <a:extLst>
                  <a:ext uri="{0D108BD9-81ED-4DB2-BD59-A6C34878D82A}">
                    <a16:rowId xmlns:a16="http://schemas.microsoft.com/office/drawing/2014/main" val="148958054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B78F5EC-4096-3470-D7A1-60F5646321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3"/>
          <a:stretch/>
        </p:blipFill>
        <p:spPr>
          <a:xfrm>
            <a:off x="0" y="5966690"/>
            <a:ext cx="12192000" cy="891309"/>
          </a:xfrm>
          <a:prstGeom prst="rect">
            <a:avLst/>
          </a:prstGeom>
        </p:spPr>
      </p:pic>
      <p:pic>
        <p:nvPicPr>
          <p:cNvPr id="5" name="Picture 4" descr="A person walking up a path on a hill with a beach and water&#10;&#10;AI-generated content may be incorrect.">
            <a:extLst>
              <a:ext uri="{FF2B5EF4-FFF2-40B4-BE49-F238E27FC236}">
                <a16:creationId xmlns:a16="http://schemas.microsoft.com/office/drawing/2014/main" id="{2C49AF73-9917-67B7-FF6B-AD4132FD09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276" r="1" b="14580"/>
          <a:stretch>
            <a:fillRect/>
          </a:stretch>
        </p:blipFill>
        <p:spPr>
          <a:xfrm>
            <a:off x="5798997" y="3394330"/>
            <a:ext cx="6002002" cy="2572360"/>
          </a:xfrm>
          <a:custGeom>
            <a:avLst/>
            <a:gdLst>
              <a:gd name="csX0" fmla="*/ 0 w 6002002"/>
              <a:gd name="csY0" fmla="*/ 0 h 2572360"/>
              <a:gd name="csX1" fmla="*/ 786929 w 6002002"/>
              <a:gd name="csY1" fmla="*/ 0 h 2572360"/>
              <a:gd name="csX2" fmla="*/ 1513838 w 6002002"/>
              <a:gd name="csY2" fmla="*/ 0 h 2572360"/>
              <a:gd name="csX3" fmla="*/ 2060687 w 6002002"/>
              <a:gd name="csY3" fmla="*/ 0 h 2572360"/>
              <a:gd name="csX4" fmla="*/ 2607536 w 6002002"/>
              <a:gd name="csY4" fmla="*/ 0 h 2572360"/>
              <a:gd name="csX5" fmla="*/ 3154385 w 6002002"/>
              <a:gd name="csY5" fmla="*/ 0 h 2572360"/>
              <a:gd name="csX6" fmla="*/ 3821275 w 6002002"/>
              <a:gd name="csY6" fmla="*/ 0 h 2572360"/>
              <a:gd name="csX7" fmla="*/ 4548184 w 6002002"/>
              <a:gd name="csY7" fmla="*/ 0 h 2572360"/>
              <a:gd name="csX8" fmla="*/ 5215073 w 6002002"/>
              <a:gd name="csY8" fmla="*/ 0 h 2572360"/>
              <a:gd name="csX9" fmla="*/ 6002002 w 6002002"/>
              <a:gd name="csY9" fmla="*/ 0 h 2572360"/>
              <a:gd name="csX10" fmla="*/ 6002002 w 6002002"/>
              <a:gd name="csY10" fmla="*/ 591643 h 2572360"/>
              <a:gd name="csX11" fmla="*/ 6002002 w 6002002"/>
              <a:gd name="csY11" fmla="*/ 1260456 h 2572360"/>
              <a:gd name="csX12" fmla="*/ 6002002 w 6002002"/>
              <a:gd name="csY12" fmla="*/ 1852099 h 2572360"/>
              <a:gd name="csX13" fmla="*/ 6002002 w 6002002"/>
              <a:gd name="csY13" fmla="*/ 2572360 h 2572360"/>
              <a:gd name="csX14" fmla="*/ 5215073 w 6002002"/>
              <a:gd name="csY14" fmla="*/ 2572360 h 2572360"/>
              <a:gd name="csX15" fmla="*/ 4488164 w 6002002"/>
              <a:gd name="csY15" fmla="*/ 2572360 h 2572360"/>
              <a:gd name="csX16" fmla="*/ 3941315 w 6002002"/>
              <a:gd name="csY16" fmla="*/ 2572360 h 2572360"/>
              <a:gd name="csX17" fmla="*/ 3154385 w 6002002"/>
              <a:gd name="csY17" fmla="*/ 2572360 h 2572360"/>
              <a:gd name="csX18" fmla="*/ 2607536 w 6002002"/>
              <a:gd name="csY18" fmla="*/ 2572360 h 2572360"/>
              <a:gd name="csX19" fmla="*/ 1880627 w 6002002"/>
              <a:gd name="csY19" fmla="*/ 2572360 h 2572360"/>
              <a:gd name="csX20" fmla="*/ 1213738 w 6002002"/>
              <a:gd name="csY20" fmla="*/ 2572360 h 2572360"/>
              <a:gd name="csX21" fmla="*/ 0 w 6002002"/>
              <a:gd name="csY21" fmla="*/ 2572360 h 2572360"/>
              <a:gd name="csX22" fmla="*/ 0 w 6002002"/>
              <a:gd name="csY22" fmla="*/ 1903546 h 2572360"/>
              <a:gd name="csX23" fmla="*/ 0 w 6002002"/>
              <a:gd name="csY23" fmla="*/ 1311904 h 2572360"/>
              <a:gd name="csX24" fmla="*/ 0 w 6002002"/>
              <a:gd name="csY24" fmla="*/ 694537 h 2572360"/>
              <a:gd name="csX25" fmla="*/ 0 w 6002002"/>
              <a:gd name="csY25" fmla="*/ 0 h 257236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</a:cxnLst>
            <a:rect l="l" t="t" r="r" b="b"/>
            <a:pathLst>
              <a:path w="6002002" h="2572360" fill="none" extrusionOk="0">
                <a:moveTo>
                  <a:pt x="0" y="0"/>
                </a:moveTo>
                <a:cubicBezTo>
                  <a:pt x="187380" y="17498"/>
                  <a:pt x="620174" y="-20995"/>
                  <a:pt x="786929" y="0"/>
                </a:cubicBezTo>
                <a:cubicBezTo>
                  <a:pt x="953684" y="20995"/>
                  <a:pt x="1342538" y="19470"/>
                  <a:pt x="1513838" y="0"/>
                </a:cubicBezTo>
                <a:cubicBezTo>
                  <a:pt x="1685138" y="-19470"/>
                  <a:pt x="1901919" y="19670"/>
                  <a:pt x="2060687" y="0"/>
                </a:cubicBezTo>
                <a:cubicBezTo>
                  <a:pt x="2219455" y="-19670"/>
                  <a:pt x="2421200" y="-17701"/>
                  <a:pt x="2607536" y="0"/>
                </a:cubicBezTo>
                <a:cubicBezTo>
                  <a:pt x="2793872" y="17701"/>
                  <a:pt x="3035003" y="-27289"/>
                  <a:pt x="3154385" y="0"/>
                </a:cubicBezTo>
                <a:cubicBezTo>
                  <a:pt x="3273767" y="27289"/>
                  <a:pt x="3654993" y="32847"/>
                  <a:pt x="3821275" y="0"/>
                </a:cubicBezTo>
                <a:cubicBezTo>
                  <a:pt x="3987557" y="-32847"/>
                  <a:pt x="4254289" y="29910"/>
                  <a:pt x="4548184" y="0"/>
                </a:cubicBezTo>
                <a:cubicBezTo>
                  <a:pt x="4842079" y="-29910"/>
                  <a:pt x="5029677" y="-7702"/>
                  <a:pt x="5215073" y="0"/>
                </a:cubicBezTo>
                <a:cubicBezTo>
                  <a:pt x="5400469" y="7702"/>
                  <a:pt x="5809752" y="2653"/>
                  <a:pt x="6002002" y="0"/>
                </a:cubicBezTo>
                <a:cubicBezTo>
                  <a:pt x="6025399" y="243157"/>
                  <a:pt x="5983114" y="412315"/>
                  <a:pt x="6002002" y="591643"/>
                </a:cubicBezTo>
                <a:cubicBezTo>
                  <a:pt x="6020890" y="770971"/>
                  <a:pt x="6024990" y="933971"/>
                  <a:pt x="6002002" y="1260456"/>
                </a:cubicBezTo>
                <a:cubicBezTo>
                  <a:pt x="5979014" y="1586941"/>
                  <a:pt x="6004918" y="1713882"/>
                  <a:pt x="6002002" y="1852099"/>
                </a:cubicBezTo>
                <a:cubicBezTo>
                  <a:pt x="5999086" y="1990316"/>
                  <a:pt x="6019393" y="2402930"/>
                  <a:pt x="6002002" y="2572360"/>
                </a:cubicBezTo>
                <a:cubicBezTo>
                  <a:pt x="5792004" y="2589654"/>
                  <a:pt x="5444031" y="2595775"/>
                  <a:pt x="5215073" y="2572360"/>
                </a:cubicBezTo>
                <a:cubicBezTo>
                  <a:pt x="4986115" y="2548945"/>
                  <a:pt x="4735081" y="2599782"/>
                  <a:pt x="4488164" y="2572360"/>
                </a:cubicBezTo>
                <a:cubicBezTo>
                  <a:pt x="4241247" y="2544938"/>
                  <a:pt x="4213755" y="2579678"/>
                  <a:pt x="3941315" y="2572360"/>
                </a:cubicBezTo>
                <a:cubicBezTo>
                  <a:pt x="3668875" y="2565042"/>
                  <a:pt x="3462307" y="2568116"/>
                  <a:pt x="3154385" y="2572360"/>
                </a:cubicBezTo>
                <a:cubicBezTo>
                  <a:pt x="2846463" y="2576605"/>
                  <a:pt x="2820268" y="2589079"/>
                  <a:pt x="2607536" y="2572360"/>
                </a:cubicBezTo>
                <a:cubicBezTo>
                  <a:pt x="2394804" y="2555641"/>
                  <a:pt x="2043756" y="2602220"/>
                  <a:pt x="1880627" y="2572360"/>
                </a:cubicBezTo>
                <a:cubicBezTo>
                  <a:pt x="1717498" y="2542500"/>
                  <a:pt x="1454773" y="2560790"/>
                  <a:pt x="1213738" y="2572360"/>
                </a:cubicBezTo>
                <a:cubicBezTo>
                  <a:pt x="972703" y="2583930"/>
                  <a:pt x="300748" y="2548498"/>
                  <a:pt x="0" y="2572360"/>
                </a:cubicBezTo>
                <a:cubicBezTo>
                  <a:pt x="-12808" y="2306599"/>
                  <a:pt x="9597" y="2055489"/>
                  <a:pt x="0" y="1903546"/>
                </a:cubicBezTo>
                <a:cubicBezTo>
                  <a:pt x="-9597" y="1751603"/>
                  <a:pt x="-17349" y="1493172"/>
                  <a:pt x="0" y="1311904"/>
                </a:cubicBezTo>
                <a:cubicBezTo>
                  <a:pt x="17349" y="1130636"/>
                  <a:pt x="27832" y="893928"/>
                  <a:pt x="0" y="694537"/>
                </a:cubicBezTo>
                <a:cubicBezTo>
                  <a:pt x="-27832" y="495146"/>
                  <a:pt x="-32924" y="312731"/>
                  <a:pt x="0" y="0"/>
                </a:cubicBezTo>
                <a:close/>
              </a:path>
              <a:path w="6002002" h="2572360" stroke="0" extrusionOk="0">
                <a:moveTo>
                  <a:pt x="0" y="0"/>
                </a:moveTo>
                <a:cubicBezTo>
                  <a:pt x="209220" y="-11523"/>
                  <a:pt x="342528" y="-2520"/>
                  <a:pt x="546849" y="0"/>
                </a:cubicBezTo>
                <a:cubicBezTo>
                  <a:pt x="751170" y="2520"/>
                  <a:pt x="972205" y="-1989"/>
                  <a:pt x="1153718" y="0"/>
                </a:cubicBezTo>
                <a:cubicBezTo>
                  <a:pt x="1335231" y="1989"/>
                  <a:pt x="1455752" y="-9872"/>
                  <a:pt x="1640547" y="0"/>
                </a:cubicBezTo>
                <a:cubicBezTo>
                  <a:pt x="1825342" y="9872"/>
                  <a:pt x="2070448" y="25520"/>
                  <a:pt x="2307436" y="0"/>
                </a:cubicBezTo>
                <a:cubicBezTo>
                  <a:pt x="2544424" y="-25520"/>
                  <a:pt x="2584451" y="22781"/>
                  <a:pt x="2854285" y="0"/>
                </a:cubicBezTo>
                <a:cubicBezTo>
                  <a:pt x="3124119" y="-22781"/>
                  <a:pt x="3181517" y="-12859"/>
                  <a:pt x="3461154" y="0"/>
                </a:cubicBezTo>
                <a:cubicBezTo>
                  <a:pt x="3740791" y="12859"/>
                  <a:pt x="3764118" y="-4789"/>
                  <a:pt x="4008004" y="0"/>
                </a:cubicBezTo>
                <a:cubicBezTo>
                  <a:pt x="4251890" y="4789"/>
                  <a:pt x="4543824" y="-515"/>
                  <a:pt x="4794933" y="0"/>
                </a:cubicBezTo>
                <a:cubicBezTo>
                  <a:pt x="5046042" y="515"/>
                  <a:pt x="5069501" y="-1140"/>
                  <a:pt x="5341782" y="0"/>
                </a:cubicBezTo>
                <a:cubicBezTo>
                  <a:pt x="5614063" y="1140"/>
                  <a:pt x="5807497" y="-27886"/>
                  <a:pt x="6002002" y="0"/>
                </a:cubicBezTo>
                <a:cubicBezTo>
                  <a:pt x="6021600" y="323093"/>
                  <a:pt x="5977243" y="359453"/>
                  <a:pt x="6002002" y="694537"/>
                </a:cubicBezTo>
                <a:cubicBezTo>
                  <a:pt x="6026761" y="1029621"/>
                  <a:pt x="5992123" y="1166771"/>
                  <a:pt x="6002002" y="1337627"/>
                </a:cubicBezTo>
                <a:cubicBezTo>
                  <a:pt x="6011882" y="1508483"/>
                  <a:pt x="5979522" y="1822129"/>
                  <a:pt x="6002002" y="1980717"/>
                </a:cubicBezTo>
                <a:cubicBezTo>
                  <a:pt x="6024483" y="2139305"/>
                  <a:pt x="5989227" y="2345160"/>
                  <a:pt x="6002002" y="2572360"/>
                </a:cubicBezTo>
                <a:cubicBezTo>
                  <a:pt x="5756977" y="2557739"/>
                  <a:pt x="5587121" y="2568234"/>
                  <a:pt x="5335113" y="2572360"/>
                </a:cubicBezTo>
                <a:cubicBezTo>
                  <a:pt x="5083105" y="2576486"/>
                  <a:pt x="4902076" y="2562546"/>
                  <a:pt x="4728244" y="2572360"/>
                </a:cubicBezTo>
                <a:cubicBezTo>
                  <a:pt x="4554412" y="2582174"/>
                  <a:pt x="4353959" y="2566141"/>
                  <a:pt x="4061355" y="2572360"/>
                </a:cubicBezTo>
                <a:cubicBezTo>
                  <a:pt x="3768751" y="2578579"/>
                  <a:pt x="3625542" y="2573316"/>
                  <a:pt x="3274426" y="2572360"/>
                </a:cubicBezTo>
                <a:cubicBezTo>
                  <a:pt x="2923310" y="2571404"/>
                  <a:pt x="2647376" y="2594921"/>
                  <a:pt x="2487496" y="2572360"/>
                </a:cubicBezTo>
                <a:cubicBezTo>
                  <a:pt x="2327616" y="2549800"/>
                  <a:pt x="2157198" y="2574229"/>
                  <a:pt x="1880627" y="2572360"/>
                </a:cubicBezTo>
                <a:cubicBezTo>
                  <a:pt x="1604056" y="2570491"/>
                  <a:pt x="1515008" y="2556153"/>
                  <a:pt x="1333778" y="2572360"/>
                </a:cubicBezTo>
                <a:cubicBezTo>
                  <a:pt x="1152548" y="2588567"/>
                  <a:pt x="972121" y="2601105"/>
                  <a:pt x="726909" y="2572360"/>
                </a:cubicBezTo>
                <a:cubicBezTo>
                  <a:pt x="481697" y="2543615"/>
                  <a:pt x="206358" y="2605856"/>
                  <a:pt x="0" y="2572360"/>
                </a:cubicBezTo>
                <a:cubicBezTo>
                  <a:pt x="20899" y="2423325"/>
                  <a:pt x="4168" y="2040281"/>
                  <a:pt x="0" y="1903546"/>
                </a:cubicBezTo>
                <a:cubicBezTo>
                  <a:pt x="-4168" y="1766811"/>
                  <a:pt x="-3254" y="1520664"/>
                  <a:pt x="0" y="1337627"/>
                </a:cubicBezTo>
                <a:cubicBezTo>
                  <a:pt x="3254" y="1154590"/>
                  <a:pt x="12303" y="1016511"/>
                  <a:pt x="0" y="745984"/>
                </a:cubicBezTo>
                <a:cubicBezTo>
                  <a:pt x="-12303" y="475457"/>
                  <a:pt x="11828" y="289461"/>
                  <a:pt x="0" y="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27859917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672857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DD734-63F7-0115-C9ED-941C2F9CD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0A6A0-8234-903F-387D-1E7BDB939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Day Three – </a:t>
            </a:r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Crantock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Bay to </a:t>
            </a:r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Porthtowan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6689C-F6B4-BB91-8562-2A9F119485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998" y="1324712"/>
            <a:ext cx="5334002" cy="43513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Ready to walk at 08:25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Coach leaves at 08:30</a:t>
            </a:r>
            <a:endParaRPr lang="en-GB" sz="19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Mixture of beach, dunes and cliff top walking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Insight into mining history of the area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Highlights include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Perran Beach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 Agnes Head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Wheal Coates Mine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Chapel Porth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Finish at Unicorn Inn, </a:t>
            </a:r>
            <a:r>
              <a:rPr lang="en-GB" sz="1900" kern="10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Porthtowan</a:t>
            </a:r>
            <a:endParaRPr lang="en-GB" sz="19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Coach leaves at 17:30 to return to Tregenna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9191E4A-D866-2F75-CFE5-006D2BCD6A6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42556657"/>
              </p:ext>
            </p:extLst>
          </p:nvPr>
        </p:nvGraphicFramePr>
        <p:xfrm>
          <a:off x="6292124" y="1444634"/>
          <a:ext cx="5220000" cy="1750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000">
                  <a:extLst>
                    <a:ext uri="{9D8B030D-6E8A-4147-A177-3AD203B41FA5}">
                      <a16:colId xmlns:a16="http://schemas.microsoft.com/office/drawing/2014/main" val="3030659858"/>
                    </a:ext>
                  </a:extLst>
                </a:gridCol>
                <a:gridCol w="2430000">
                  <a:extLst>
                    <a:ext uri="{9D8B030D-6E8A-4147-A177-3AD203B41FA5}">
                      <a16:colId xmlns:a16="http://schemas.microsoft.com/office/drawing/2014/main" val="336080117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1775775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Option</a:t>
                      </a:r>
                      <a:endParaRPr lang="en-GB" sz="1900" b="1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6743" marR="1467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</a:t>
                      </a:r>
                      <a:endParaRPr lang="en-GB" sz="1900" b="1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6743" marR="1467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Distance (miles)</a:t>
                      </a:r>
                      <a:endParaRPr lang="en-GB" sz="1900" b="1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6743" marR="146743" marT="0" marB="0" anchor="ctr"/>
                </a:tc>
                <a:extLst>
                  <a:ext uri="{0D108BD9-81ED-4DB2-BD59-A6C34878D82A}">
                    <a16:rowId xmlns:a16="http://schemas.microsoft.com/office/drawing/2014/main" val="3522647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b="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Ultra</a:t>
                      </a:r>
                      <a:endParaRPr lang="en-GB" sz="1900" b="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6743" marR="1467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b="0" kern="100" err="1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Crantock</a:t>
                      </a:r>
                      <a:r>
                        <a:rPr lang="en-GB" sz="1900" b="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Bay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b="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16.5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64614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b="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</a:t>
                      </a:r>
                      <a:endParaRPr lang="en-GB" sz="1900" b="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6743" marR="1467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b="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Holywell Bay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b="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12.5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92577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b="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Short</a:t>
                      </a:r>
                      <a:endParaRPr lang="en-GB" sz="1900" b="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6743" marR="1467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b="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Perranporth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b="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8.5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958054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3860DB0-7C2A-0991-8A56-D9DF1CA059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3"/>
          <a:stretch/>
        </p:blipFill>
        <p:spPr>
          <a:xfrm>
            <a:off x="0" y="5966690"/>
            <a:ext cx="12192000" cy="891309"/>
          </a:xfrm>
          <a:prstGeom prst="rect">
            <a:avLst/>
          </a:prstGeom>
        </p:spPr>
      </p:pic>
      <p:pic>
        <p:nvPicPr>
          <p:cNvPr id="8" name="Picture 7" descr="A rocky cliff with water in the background&#10;&#10;AI-generated content may be incorrect.">
            <a:extLst>
              <a:ext uri="{FF2B5EF4-FFF2-40B4-BE49-F238E27FC236}">
                <a16:creationId xmlns:a16="http://schemas.microsoft.com/office/drawing/2014/main" id="{AC9E9657-C2D4-E4DE-6C1D-ACBA83C218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6" b="20758"/>
          <a:stretch>
            <a:fillRect/>
          </a:stretch>
        </p:blipFill>
        <p:spPr>
          <a:xfrm>
            <a:off x="6292124" y="3260784"/>
            <a:ext cx="5542610" cy="2789948"/>
          </a:xfrm>
          <a:custGeom>
            <a:avLst/>
            <a:gdLst>
              <a:gd name="csX0" fmla="*/ 0 w 5542610"/>
              <a:gd name="csY0" fmla="*/ 0 h 2789948"/>
              <a:gd name="csX1" fmla="*/ 803678 w 5542610"/>
              <a:gd name="csY1" fmla="*/ 0 h 2789948"/>
              <a:gd name="csX2" fmla="*/ 1607357 w 5542610"/>
              <a:gd name="csY2" fmla="*/ 0 h 2789948"/>
              <a:gd name="csX3" fmla="*/ 2189331 w 5542610"/>
              <a:gd name="csY3" fmla="*/ 0 h 2789948"/>
              <a:gd name="csX4" fmla="*/ 2715879 w 5542610"/>
              <a:gd name="csY4" fmla="*/ 0 h 2789948"/>
              <a:gd name="csX5" fmla="*/ 3464131 w 5542610"/>
              <a:gd name="csY5" fmla="*/ 0 h 2789948"/>
              <a:gd name="csX6" fmla="*/ 3990679 w 5542610"/>
              <a:gd name="csY6" fmla="*/ 0 h 2789948"/>
              <a:gd name="csX7" fmla="*/ 4628079 w 5542610"/>
              <a:gd name="csY7" fmla="*/ 0 h 2789948"/>
              <a:gd name="csX8" fmla="*/ 5542610 w 5542610"/>
              <a:gd name="csY8" fmla="*/ 0 h 2789948"/>
              <a:gd name="csX9" fmla="*/ 5542610 w 5542610"/>
              <a:gd name="csY9" fmla="*/ 641688 h 2789948"/>
              <a:gd name="csX10" fmla="*/ 5542610 w 5542610"/>
              <a:gd name="csY10" fmla="*/ 1339175 h 2789948"/>
              <a:gd name="csX11" fmla="*/ 5542610 w 5542610"/>
              <a:gd name="csY11" fmla="*/ 1980863 h 2789948"/>
              <a:gd name="csX12" fmla="*/ 5542610 w 5542610"/>
              <a:gd name="csY12" fmla="*/ 2789948 h 2789948"/>
              <a:gd name="csX13" fmla="*/ 4960636 w 5542610"/>
              <a:gd name="csY13" fmla="*/ 2789948 h 2789948"/>
              <a:gd name="csX14" fmla="*/ 4378662 w 5542610"/>
              <a:gd name="csY14" fmla="*/ 2789948 h 2789948"/>
              <a:gd name="csX15" fmla="*/ 3852114 w 5542610"/>
              <a:gd name="csY15" fmla="*/ 2789948 h 2789948"/>
              <a:gd name="csX16" fmla="*/ 3048436 w 5542610"/>
              <a:gd name="csY16" fmla="*/ 2789948 h 2789948"/>
              <a:gd name="csX17" fmla="*/ 2244757 w 5542610"/>
              <a:gd name="csY17" fmla="*/ 2789948 h 2789948"/>
              <a:gd name="csX18" fmla="*/ 1718209 w 5542610"/>
              <a:gd name="csY18" fmla="*/ 2789948 h 2789948"/>
              <a:gd name="csX19" fmla="*/ 1080809 w 5542610"/>
              <a:gd name="csY19" fmla="*/ 2789948 h 2789948"/>
              <a:gd name="csX20" fmla="*/ 0 w 5542610"/>
              <a:gd name="csY20" fmla="*/ 2789948 h 2789948"/>
              <a:gd name="csX21" fmla="*/ 0 w 5542610"/>
              <a:gd name="csY21" fmla="*/ 2120360 h 2789948"/>
              <a:gd name="csX22" fmla="*/ 0 w 5542610"/>
              <a:gd name="csY22" fmla="*/ 1394974 h 2789948"/>
              <a:gd name="csX23" fmla="*/ 0 w 5542610"/>
              <a:gd name="csY23" fmla="*/ 725386 h 2789948"/>
              <a:gd name="csX24" fmla="*/ 0 w 5542610"/>
              <a:gd name="csY24" fmla="*/ 0 h 27899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5542610" h="2789948" fill="none" extrusionOk="0">
                <a:moveTo>
                  <a:pt x="0" y="0"/>
                </a:moveTo>
                <a:cubicBezTo>
                  <a:pt x="278365" y="24123"/>
                  <a:pt x="555928" y="12926"/>
                  <a:pt x="803678" y="0"/>
                </a:cubicBezTo>
                <a:cubicBezTo>
                  <a:pt x="1051428" y="-12926"/>
                  <a:pt x="1216188" y="15075"/>
                  <a:pt x="1607357" y="0"/>
                </a:cubicBezTo>
                <a:cubicBezTo>
                  <a:pt x="1998526" y="-15075"/>
                  <a:pt x="2012046" y="-18822"/>
                  <a:pt x="2189331" y="0"/>
                </a:cubicBezTo>
                <a:cubicBezTo>
                  <a:pt x="2366616" y="18822"/>
                  <a:pt x="2509971" y="6856"/>
                  <a:pt x="2715879" y="0"/>
                </a:cubicBezTo>
                <a:cubicBezTo>
                  <a:pt x="2921787" y="-6856"/>
                  <a:pt x="3253621" y="1429"/>
                  <a:pt x="3464131" y="0"/>
                </a:cubicBezTo>
                <a:cubicBezTo>
                  <a:pt x="3674641" y="-1429"/>
                  <a:pt x="3752147" y="-15043"/>
                  <a:pt x="3990679" y="0"/>
                </a:cubicBezTo>
                <a:cubicBezTo>
                  <a:pt x="4229211" y="15043"/>
                  <a:pt x="4337628" y="-875"/>
                  <a:pt x="4628079" y="0"/>
                </a:cubicBezTo>
                <a:cubicBezTo>
                  <a:pt x="4918530" y="875"/>
                  <a:pt x="5145163" y="-43077"/>
                  <a:pt x="5542610" y="0"/>
                </a:cubicBezTo>
                <a:cubicBezTo>
                  <a:pt x="5535035" y="249196"/>
                  <a:pt x="5572275" y="337798"/>
                  <a:pt x="5542610" y="641688"/>
                </a:cubicBezTo>
                <a:cubicBezTo>
                  <a:pt x="5512945" y="945578"/>
                  <a:pt x="5536696" y="1147129"/>
                  <a:pt x="5542610" y="1339175"/>
                </a:cubicBezTo>
                <a:cubicBezTo>
                  <a:pt x="5548524" y="1531221"/>
                  <a:pt x="5523167" y="1712355"/>
                  <a:pt x="5542610" y="1980863"/>
                </a:cubicBezTo>
                <a:cubicBezTo>
                  <a:pt x="5562053" y="2249371"/>
                  <a:pt x="5580392" y="2466269"/>
                  <a:pt x="5542610" y="2789948"/>
                </a:cubicBezTo>
                <a:cubicBezTo>
                  <a:pt x="5417983" y="2807160"/>
                  <a:pt x="5099968" y="2819011"/>
                  <a:pt x="4960636" y="2789948"/>
                </a:cubicBezTo>
                <a:cubicBezTo>
                  <a:pt x="4821304" y="2760885"/>
                  <a:pt x="4585330" y="2777823"/>
                  <a:pt x="4378662" y="2789948"/>
                </a:cubicBezTo>
                <a:cubicBezTo>
                  <a:pt x="4171994" y="2802073"/>
                  <a:pt x="3963087" y="2798544"/>
                  <a:pt x="3852114" y="2789948"/>
                </a:cubicBezTo>
                <a:cubicBezTo>
                  <a:pt x="3741141" y="2781352"/>
                  <a:pt x="3425997" y="2762311"/>
                  <a:pt x="3048436" y="2789948"/>
                </a:cubicBezTo>
                <a:cubicBezTo>
                  <a:pt x="2670875" y="2817585"/>
                  <a:pt x="2629961" y="2795404"/>
                  <a:pt x="2244757" y="2789948"/>
                </a:cubicBezTo>
                <a:cubicBezTo>
                  <a:pt x="1859553" y="2784492"/>
                  <a:pt x="1930589" y="2813872"/>
                  <a:pt x="1718209" y="2789948"/>
                </a:cubicBezTo>
                <a:cubicBezTo>
                  <a:pt x="1505829" y="2766024"/>
                  <a:pt x="1374633" y="2793778"/>
                  <a:pt x="1080809" y="2789948"/>
                </a:cubicBezTo>
                <a:cubicBezTo>
                  <a:pt x="786985" y="2786118"/>
                  <a:pt x="330695" y="2788084"/>
                  <a:pt x="0" y="2789948"/>
                </a:cubicBezTo>
                <a:cubicBezTo>
                  <a:pt x="4280" y="2644288"/>
                  <a:pt x="-15901" y="2318387"/>
                  <a:pt x="0" y="2120360"/>
                </a:cubicBezTo>
                <a:cubicBezTo>
                  <a:pt x="15901" y="1922333"/>
                  <a:pt x="34845" y="1614053"/>
                  <a:pt x="0" y="1394974"/>
                </a:cubicBezTo>
                <a:cubicBezTo>
                  <a:pt x="-34845" y="1175895"/>
                  <a:pt x="5480" y="1032167"/>
                  <a:pt x="0" y="725386"/>
                </a:cubicBezTo>
                <a:cubicBezTo>
                  <a:pt x="-5480" y="418605"/>
                  <a:pt x="11237" y="215764"/>
                  <a:pt x="0" y="0"/>
                </a:cubicBezTo>
                <a:close/>
              </a:path>
              <a:path w="5542610" h="2789948" stroke="0" extrusionOk="0">
                <a:moveTo>
                  <a:pt x="0" y="0"/>
                </a:moveTo>
                <a:cubicBezTo>
                  <a:pt x="213556" y="29130"/>
                  <a:pt x="436511" y="19199"/>
                  <a:pt x="637400" y="0"/>
                </a:cubicBezTo>
                <a:cubicBezTo>
                  <a:pt x="838289" y="-19199"/>
                  <a:pt x="954696" y="-20720"/>
                  <a:pt x="1219374" y="0"/>
                </a:cubicBezTo>
                <a:cubicBezTo>
                  <a:pt x="1484052" y="20720"/>
                  <a:pt x="1584503" y="-10204"/>
                  <a:pt x="1856774" y="0"/>
                </a:cubicBezTo>
                <a:cubicBezTo>
                  <a:pt x="2129045" y="10204"/>
                  <a:pt x="2307143" y="20306"/>
                  <a:pt x="2438748" y="0"/>
                </a:cubicBezTo>
                <a:cubicBezTo>
                  <a:pt x="2570353" y="-20306"/>
                  <a:pt x="2886304" y="-26510"/>
                  <a:pt x="3131575" y="0"/>
                </a:cubicBezTo>
                <a:cubicBezTo>
                  <a:pt x="3376846" y="26510"/>
                  <a:pt x="3646353" y="3805"/>
                  <a:pt x="3879827" y="0"/>
                </a:cubicBezTo>
                <a:cubicBezTo>
                  <a:pt x="4113301" y="-3805"/>
                  <a:pt x="4385118" y="22786"/>
                  <a:pt x="4517227" y="0"/>
                </a:cubicBezTo>
                <a:cubicBezTo>
                  <a:pt x="4649336" y="-22786"/>
                  <a:pt x="5249500" y="14925"/>
                  <a:pt x="5542610" y="0"/>
                </a:cubicBezTo>
                <a:cubicBezTo>
                  <a:pt x="5519311" y="155179"/>
                  <a:pt x="5523770" y="502469"/>
                  <a:pt x="5542610" y="697487"/>
                </a:cubicBezTo>
                <a:cubicBezTo>
                  <a:pt x="5561450" y="892505"/>
                  <a:pt x="5519347" y="1154985"/>
                  <a:pt x="5542610" y="1367075"/>
                </a:cubicBezTo>
                <a:cubicBezTo>
                  <a:pt x="5565873" y="1579165"/>
                  <a:pt x="5511462" y="1828430"/>
                  <a:pt x="5542610" y="2092461"/>
                </a:cubicBezTo>
                <a:cubicBezTo>
                  <a:pt x="5573758" y="2356492"/>
                  <a:pt x="5529271" y="2505254"/>
                  <a:pt x="5542610" y="2789948"/>
                </a:cubicBezTo>
                <a:cubicBezTo>
                  <a:pt x="5307350" y="2800052"/>
                  <a:pt x="5200583" y="2763949"/>
                  <a:pt x="5016062" y="2789948"/>
                </a:cubicBezTo>
                <a:cubicBezTo>
                  <a:pt x="4831541" y="2815947"/>
                  <a:pt x="4654032" y="2796453"/>
                  <a:pt x="4489514" y="2789948"/>
                </a:cubicBezTo>
                <a:cubicBezTo>
                  <a:pt x="4324996" y="2783443"/>
                  <a:pt x="4209141" y="2814458"/>
                  <a:pt x="3962966" y="2789948"/>
                </a:cubicBezTo>
                <a:cubicBezTo>
                  <a:pt x="3716791" y="2765438"/>
                  <a:pt x="3526894" y="2783172"/>
                  <a:pt x="3214714" y="2789948"/>
                </a:cubicBezTo>
                <a:cubicBezTo>
                  <a:pt x="2902534" y="2796724"/>
                  <a:pt x="2859405" y="2776634"/>
                  <a:pt x="2632740" y="2789948"/>
                </a:cubicBezTo>
                <a:cubicBezTo>
                  <a:pt x="2406075" y="2803262"/>
                  <a:pt x="2295107" y="2793090"/>
                  <a:pt x="2050766" y="2789948"/>
                </a:cubicBezTo>
                <a:cubicBezTo>
                  <a:pt x="1806425" y="2786806"/>
                  <a:pt x="1675064" y="2820415"/>
                  <a:pt x="1357939" y="2789948"/>
                </a:cubicBezTo>
                <a:cubicBezTo>
                  <a:pt x="1040814" y="2759481"/>
                  <a:pt x="1011128" y="2805346"/>
                  <a:pt x="665113" y="2789948"/>
                </a:cubicBezTo>
                <a:cubicBezTo>
                  <a:pt x="319098" y="2774550"/>
                  <a:pt x="168953" y="2801552"/>
                  <a:pt x="0" y="2789948"/>
                </a:cubicBezTo>
                <a:cubicBezTo>
                  <a:pt x="-6978" y="2545127"/>
                  <a:pt x="-25457" y="2305360"/>
                  <a:pt x="0" y="2120360"/>
                </a:cubicBezTo>
                <a:cubicBezTo>
                  <a:pt x="25457" y="1935360"/>
                  <a:pt x="571" y="1650609"/>
                  <a:pt x="0" y="1367075"/>
                </a:cubicBezTo>
                <a:cubicBezTo>
                  <a:pt x="-571" y="1083542"/>
                  <a:pt x="16906" y="827263"/>
                  <a:pt x="0" y="669588"/>
                </a:cubicBezTo>
                <a:cubicBezTo>
                  <a:pt x="-16906" y="511913"/>
                  <a:pt x="19315" y="276315"/>
                  <a:pt x="0" y="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3737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349258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B10BB-CD8C-DB50-93C2-116B9586C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E0084-14B6-C4AC-366E-7B353FAE0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Day Four – </a:t>
            </a:r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Porthtowan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to Hayle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68AE4-093C-88AE-299D-F16EF21101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9798" y="1308464"/>
            <a:ext cx="5334002" cy="43513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Group photograph at 08:20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Ready to walk at 08:25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Coach leaves at 08:30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Climbs before and out of Portreath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Highlights include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Wheal Tye Mine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Coastal Views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Seals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Finish at Bluff Inn, Hayle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Coach leaves at 17:30 to return to Tregenna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b="1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Pay your bar bill before you go to bed!!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1900" kern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B67574F-C8DA-E09E-3893-263253EAABC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94513761"/>
              </p:ext>
            </p:extLst>
          </p:nvPr>
        </p:nvGraphicFramePr>
        <p:xfrm>
          <a:off x="6172202" y="1495841"/>
          <a:ext cx="5220000" cy="1750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000">
                  <a:extLst>
                    <a:ext uri="{9D8B030D-6E8A-4147-A177-3AD203B41FA5}">
                      <a16:colId xmlns:a16="http://schemas.microsoft.com/office/drawing/2014/main" val="3030659858"/>
                    </a:ext>
                  </a:extLst>
                </a:gridCol>
                <a:gridCol w="2430000">
                  <a:extLst>
                    <a:ext uri="{9D8B030D-6E8A-4147-A177-3AD203B41FA5}">
                      <a16:colId xmlns:a16="http://schemas.microsoft.com/office/drawing/2014/main" val="336080117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1775775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Option</a:t>
                      </a:r>
                      <a:endParaRPr lang="en-GB" sz="1900" b="1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6743" marR="1467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</a:t>
                      </a:r>
                      <a:endParaRPr lang="en-GB" sz="1900" b="1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6743" marR="1467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Distance (miles)</a:t>
                      </a:r>
                      <a:endParaRPr lang="en-GB" sz="1900" b="1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6743" marR="146743" marT="0" marB="0" anchor="ctr"/>
                </a:tc>
                <a:extLst>
                  <a:ext uri="{0D108BD9-81ED-4DB2-BD59-A6C34878D82A}">
                    <a16:rowId xmlns:a16="http://schemas.microsoft.com/office/drawing/2014/main" val="3522647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Ultra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kern="100" err="1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Porthtowan</a:t>
                      </a:r>
                      <a:endParaRPr lang="en-GB" sz="19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14.5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64614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Long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Portreath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92577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Short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Derrick Cove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7.5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958054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E0797B0-72B4-46B5-919A-BF8334A8FA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3"/>
          <a:stretch/>
        </p:blipFill>
        <p:spPr>
          <a:xfrm>
            <a:off x="0" y="5966690"/>
            <a:ext cx="12192000" cy="891309"/>
          </a:xfrm>
          <a:prstGeom prst="rect">
            <a:avLst/>
          </a:prstGeom>
        </p:spPr>
      </p:pic>
      <p:pic>
        <p:nvPicPr>
          <p:cNvPr id="5" name="Picture 4" descr="A person walking on a path&#10;&#10;AI-generated content may be incorrect.">
            <a:extLst>
              <a:ext uri="{FF2B5EF4-FFF2-40B4-BE49-F238E27FC236}">
                <a16:creationId xmlns:a16="http://schemas.microsoft.com/office/drawing/2014/main" id="{FEF58C33-447A-A5F5-046A-95B2778C34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b="9056"/>
          <a:stretch>
            <a:fillRect/>
          </a:stretch>
        </p:blipFill>
        <p:spPr>
          <a:xfrm>
            <a:off x="6172202" y="3395272"/>
            <a:ext cx="5415195" cy="2677991"/>
          </a:xfrm>
          <a:custGeom>
            <a:avLst/>
            <a:gdLst>
              <a:gd name="csX0" fmla="*/ 0 w 5415195"/>
              <a:gd name="csY0" fmla="*/ 0 h 2677991"/>
              <a:gd name="csX1" fmla="*/ 785203 w 5415195"/>
              <a:gd name="csY1" fmla="*/ 0 h 2677991"/>
              <a:gd name="csX2" fmla="*/ 1407951 w 5415195"/>
              <a:gd name="csY2" fmla="*/ 0 h 2677991"/>
              <a:gd name="csX3" fmla="*/ 1976546 w 5415195"/>
              <a:gd name="csY3" fmla="*/ 0 h 2677991"/>
              <a:gd name="csX4" fmla="*/ 2653446 w 5415195"/>
              <a:gd name="csY4" fmla="*/ 0 h 2677991"/>
              <a:gd name="csX5" fmla="*/ 3167889 w 5415195"/>
              <a:gd name="csY5" fmla="*/ 0 h 2677991"/>
              <a:gd name="csX6" fmla="*/ 3682333 w 5415195"/>
              <a:gd name="csY6" fmla="*/ 0 h 2677991"/>
              <a:gd name="csX7" fmla="*/ 4359232 w 5415195"/>
              <a:gd name="csY7" fmla="*/ 0 h 2677991"/>
              <a:gd name="csX8" fmla="*/ 5415195 w 5415195"/>
              <a:gd name="csY8" fmla="*/ 0 h 2677991"/>
              <a:gd name="csX9" fmla="*/ 5415195 w 5415195"/>
              <a:gd name="csY9" fmla="*/ 615938 h 2677991"/>
              <a:gd name="csX10" fmla="*/ 5415195 w 5415195"/>
              <a:gd name="csY10" fmla="*/ 1258656 h 2677991"/>
              <a:gd name="csX11" fmla="*/ 5415195 w 5415195"/>
              <a:gd name="csY11" fmla="*/ 1847814 h 2677991"/>
              <a:gd name="csX12" fmla="*/ 5415195 w 5415195"/>
              <a:gd name="csY12" fmla="*/ 2677991 h 2677991"/>
              <a:gd name="csX13" fmla="*/ 4684144 w 5415195"/>
              <a:gd name="csY13" fmla="*/ 2677991 h 2677991"/>
              <a:gd name="csX14" fmla="*/ 4007244 w 5415195"/>
              <a:gd name="csY14" fmla="*/ 2677991 h 2677991"/>
              <a:gd name="csX15" fmla="*/ 3438649 w 5415195"/>
              <a:gd name="csY15" fmla="*/ 2677991 h 2677991"/>
              <a:gd name="csX16" fmla="*/ 2707598 w 5415195"/>
              <a:gd name="csY16" fmla="*/ 2677991 h 2677991"/>
              <a:gd name="csX17" fmla="*/ 1922394 w 5415195"/>
              <a:gd name="csY17" fmla="*/ 2677991 h 2677991"/>
              <a:gd name="csX18" fmla="*/ 1137191 w 5415195"/>
              <a:gd name="csY18" fmla="*/ 2677991 h 2677991"/>
              <a:gd name="csX19" fmla="*/ 0 w 5415195"/>
              <a:gd name="csY19" fmla="*/ 2677991 h 2677991"/>
              <a:gd name="csX20" fmla="*/ 0 w 5415195"/>
              <a:gd name="csY20" fmla="*/ 1981713 h 2677991"/>
              <a:gd name="csX21" fmla="*/ 0 w 5415195"/>
              <a:gd name="csY21" fmla="*/ 1258656 h 2677991"/>
              <a:gd name="csX22" fmla="*/ 0 w 5415195"/>
              <a:gd name="csY22" fmla="*/ 0 h 26779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5415195" h="2677991" fill="none" extrusionOk="0">
                <a:moveTo>
                  <a:pt x="0" y="0"/>
                </a:moveTo>
                <a:cubicBezTo>
                  <a:pt x="159531" y="-25619"/>
                  <a:pt x="436249" y="35970"/>
                  <a:pt x="785203" y="0"/>
                </a:cubicBezTo>
                <a:cubicBezTo>
                  <a:pt x="1134157" y="-35970"/>
                  <a:pt x="1214281" y="26410"/>
                  <a:pt x="1407951" y="0"/>
                </a:cubicBezTo>
                <a:cubicBezTo>
                  <a:pt x="1601621" y="-26410"/>
                  <a:pt x="1717180" y="16361"/>
                  <a:pt x="1976546" y="0"/>
                </a:cubicBezTo>
                <a:cubicBezTo>
                  <a:pt x="2235913" y="-16361"/>
                  <a:pt x="2415692" y="697"/>
                  <a:pt x="2653446" y="0"/>
                </a:cubicBezTo>
                <a:cubicBezTo>
                  <a:pt x="2891200" y="-697"/>
                  <a:pt x="2985787" y="-14158"/>
                  <a:pt x="3167889" y="0"/>
                </a:cubicBezTo>
                <a:cubicBezTo>
                  <a:pt x="3349991" y="14158"/>
                  <a:pt x="3502755" y="15956"/>
                  <a:pt x="3682333" y="0"/>
                </a:cubicBezTo>
                <a:cubicBezTo>
                  <a:pt x="3861911" y="-15956"/>
                  <a:pt x="4037823" y="32352"/>
                  <a:pt x="4359232" y="0"/>
                </a:cubicBezTo>
                <a:cubicBezTo>
                  <a:pt x="4680641" y="-32352"/>
                  <a:pt x="4961209" y="-31398"/>
                  <a:pt x="5415195" y="0"/>
                </a:cubicBezTo>
                <a:cubicBezTo>
                  <a:pt x="5441922" y="189744"/>
                  <a:pt x="5440750" y="424580"/>
                  <a:pt x="5415195" y="615938"/>
                </a:cubicBezTo>
                <a:cubicBezTo>
                  <a:pt x="5389640" y="807296"/>
                  <a:pt x="5397524" y="1018796"/>
                  <a:pt x="5415195" y="1258656"/>
                </a:cubicBezTo>
                <a:cubicBezTo>
                  <a:pt x="5432866" y="1498516"/>
                  <a:pt x="5400900" y="1677096"/>
                  <a:pt x="5415195" y="1847814"/>
                </a:cubicBezTo>
                <a:cubicBezTo>
                  <a:pt x="5429490" y="2018532"/>
                  <a:pt x="5394100" y="2460133"/>
                  <a:pt x="5415195" y="2677991"/>
                </a:cubicBezTo>
                <a:cubicBezTo>
                  <a:pt x="5208379" y="2651126"/>
                  <a:pt x="5031344" y="2704974"/>
                  <a:pt x="4684144" y="2677991"/>
                </a:cubicBezTo>
                <a:cubicBezTo>
                  <a:pt x="4336944" y="2651008"/>
                  <a:pt x="4222876" y="2678790"/>
                  <a:pt x="4007244" y="2677991"/>
                </a:cubicBezTo>
                <a:cubicBezTo>
                  <a:pt x="3791612" y="2677192"/>
                  <a:pt x="3617613" y="2674856"/>
                  <a:pt x="3438649" y="2677991"/>
                </a:cubicBezTo>
                <a:cubicBezTo>
                  <a:pt x="3259686" y="2681126"/>
                  <a:pt x="2944057" y="2692417"/>
                  <a:pt x="2707598" y="2677991"/>
                </a:cubicBezTo>
                <a:cubicBezTo>
                  <a:pt x="2471139" y="2663565"/>
                  <a:pt x="2301464" y="2690240"/>
                  <a:pt x="1922394" y="2677991"/>
                </a:cubicBezTo>
                <a:cubicBezTo>
                  <a:pt x="1543324" y="2665742"/>
                  <a:pt x="1368476" y="2698962"/>
                  <a:pt x="1137191" y="2677991"/>
                </a:cubicBezTo>
                <a:cubicBezTo>
                  <a:pt x="905906" y="2657020"/>
                  <a:pt x="348197" y="2623419"/>
                  <a:pt x="0" y="2677991"/>
                </a:cubicBezTo>
                <a:cubicBezTo>
                  <a:pt x="23197" y="2481724"/>
                  <a:pt x="4894" y="2310607"/>
                  <a:pt x="0" y="1981713"/>
                </a:cubicBezTo>
                <a:cubicBezTo>
                  <a:pt x="-4894" y="1652819"/>
                  <a:pt x="-4581" y="1436540"/>
                  <a:pt x="0" y="1258656"/>
                </a:cubicBezTo>
                <a:cubicBezTo>
                  <a:pt x="4581" y="1080772"/>
                  <a:pt x="36227" y="322056"/>
                  <a:pt x="0" y="0"/>
                </a:cubicBezTo>
                <a:close/>
              </a:path>
              <a:path w="5415195" h="2677991" stroke="0" extrusionOk="0">
                <a:moveTo>
                  <a:pt x="0" y="0"/>
                </a:moveTo>
                <a:cubicBezTo>
                  <a:pt x="242304" y="21775"/>
                  <a:pt x="328173" y="22511"/>
                  <a:pt x="568595" y="0"/>
                </a:cubicBezTo>
                <a:cubicBezTo>
                  <a:pt x="809017" y="-22511"/>
                  <a:pt x="955050" y="24401"/>
                  <a:pt x="1137191" y="0"/>
                </a:cubicBezTo>
                <a:cubicBezTo>
                  <a:pt x="1319332" y="-24401"/>
                  <a:pt x="1637158" y="4798"/>
                  <a:pt x="1922394" y="0"/>
                </a:cubicBezTo>
                <a:cubicBezTo>
                  <a:pt x="2207630" y="-4798"/>
                  <a:pt x="2250423" y="-27881"/>
                  <a:pt x="2545142" y="0"/>
                </a:cubicBezTo>
                <a:cubicBezTo>
                  <a:pt x="2839861" y="27881"/>
                  <a:pt x="3023880" y="4949"/>
                  <a:pt x="3276193" y="0"/>
                </a:cubicBezTo>
                <a:cubicBezTo>
                  <a:pt x="3528506" y="-4949"/>
                  <a:pt x="3774490" y="-14949"/>
                  <a:pt x="4007244" y="0"/>
                </a:cubicBezTo>
                <a:cubicBezTo>
                  <a:pt x="4239998" y="14949"/>
                  <a:pt x="4301218" y="16311"/>
                  <a:pt x="4521688" y="0"/>
                </a:cubicBezTo>
                <a:cubicBezTo>
                  <a:pt x="4742158" y="-16311"/>
                  <a:pt x="5153557" y="-464"/>
                  <a:pt x="5415195" y="0"/>
                </a:cubicBezTo>
                <a:cubicBezTo>
                  <a:pt x="5392755" y="166427"/>
                  <a:pt x="5442644" y="323079"/>
                  <a:pt x="5415195" y="642718"/>
                </a:cubicBezTo>
                <a:cubicBezTo>
                  <a:pt x="5387746" y="962357"/>
                  <a:pt x="5414895" y="1046295"/>
                  <a:pt x="5415195" y="1285436"/>
                </a:cubicBezTo>
                <a:cubicBezTo>
                  <a:pt x="5415495" y="1524577"/>
                  <a:pt x="5418557" y="1718826"/>
                  <a:pt x="5415195" y="1954933"/>
                </a:cubicBezTo>
                <a:cubicBezTo>
                  <a:pt x="5411833" y="2191040"/>
                  <a:pt x="5417125" y="2400682"/>
                  <a:pt x="5415195" y="2677991"/>
                </a:cubicBezTo>
                <a:cubicBezTo>
                  <a:pt x="5287659" y="2691984"/>
                  <a:pt x="5040150" y="2657107"/>
                  <a:pt x="4900751" y="2677991"/>
                </a:cubicBezTo>
                <a:cubicBezTo>
                  <a:pt x="4761352" y="2698875"/>
                  <a:pt x="4616620" y="2682475"/>
                  <a:pt x="4386308" y="2677991"/>
                </a:cubicBezTo>
                <a:cubicBezTo>
                  <a:pt x="4155996" y="2673507"/>
                  <a:pt x="3892587" y="2711280"/>
                  <a:pt x="3655257" y="2677991"/>
                </a:cubicBezTo>
                <a:cubicBezTo>
                  <a:pt x="3417927" y="2644702"/>
                  <a:pt x="3167485" y="2682021"/>
                  <a:pt x="2978357" y="2677991"/>
                </a:cubicBezTo>
                <a:cubicBezTo>
                  <a:pt x="2789229" y="2673961"/>
                  <a:pt x="2589616" y="2700752"/>
                  <a:pt x="2301458" y="2677991"/>
                </a:cubicBezTo>
                <a:cubicBezTo>
                  <a:pt x="2013300" y="2655230"/>
                  <a:pt x="1861692" y="2685474"/>
                  <a:pt x="1516255" y="2677991"/>
                </a:cubicBezTo>
                <a:cubicBezTo>
                  <a:pt x="1170818" y="2670508"/>
                  <a:pt x="1036827" y="2677493"/>
                  <a:pt x="839355" y="2677991"/>
                </a:cubicBezTo>
                <a:cubicBezTo>
                  <a:pt x="641883" y="2678489"/>
                  <a:pt x="216667" y="2682880"/>
                  <a:pt x="0" y="2677991"/>
                </a:cubicBezTo>
                <a:cubicBezTo>
                  <a:pt x="218" y="2414010"/>
                  <a:pt x="-31331" y="2126128"/>
                  <a:pt x="0" y="1981713"/>
                </a:cubicBezTo>
                <a:cubicBezTo>
                  <a:pt x="31331" y="1837298"/>
                  <a:pt x="25476" y="1616690"/>
                  <a:pt x="0" y="1365775"/>
                </a:cubicBezTo>
                <a:cubicBezTo>
                  <a:pt x="-25476" y="1114860"/>
                  <a:pt x="-25009" y="846998"/>
                  <a:pt x="0" y="669498"/>
                </a:cubicBezTo>
                <a:cubicBezTo>
                  <a:pt x="25009" y="491998"/>
                  <a:pt x="30795" y="173653"/>
                  <a:pt x="0" y="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82062292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671253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15E56-8007-7449-7635-3F3FB3373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B3636-DD8B-5A45-C643-341222520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Day 5 – Walking + Travel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6CC7D-7EDD-E989-E53E-666A74B7E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3949"/>
            <a:ext cx="10515600" cy="423805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Pay your bar bill (if you haven’t already)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Checkout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What do I do with my suitcase?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Car travellers – load it into your car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Train travellers – load it onto the coach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Wear your T-shirt/polo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After the walk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Be ready to board a coach from Marazion at 13:30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One coach returns car travellers to the Tregenna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Another coach takes train travellers to St </a:t>
            </a:r>
            <a:r>
              <a:rPr lang="en-GB" sz="1800" err="1">
                <a:latin typeface="Arial" panose="020B0604020202020204" pitchFamily="34" charset="0"/>
                <a:cs typeface="Arial" panose="020B0604020202020204" pitchFamily="34" charset="0"/>
              </a:rPr>
              <a:t>Erth</a:t>
            </a: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 in time for 14:24 train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GB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GB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00C188-86D9-700B-4641-8E39D4B923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3"/>
          <a:stretch/>
        </p:blipFill>
        <p:spPr>
          <a:xfrm>
            <a:off x="0" y="5966690"/>
            <a:ext cx="12192000" cy="89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01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55BEE-85FD-7CF4-A53E-962750301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FF623-5DED-DD3C-DEF7-F2F455B1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>
                <a:latin typeface="Arial" panose="020B0604020202020204" pitchFamily="34" charset="0"/>
                <a:cs typeface="Arial" panose="020B0604020202020204" pitchFamily="34" charset="0"/>
              </a:rPr>
              <a:t>Day Five – St Ives to Marazion (St Michael’s Way)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02AA5-3970-7C94-FA59-6C00DDAD7D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360929"/>
            <a:ext cx="5742483" cy="453827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Be ready to walk at 08:25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Long distance walkers walk from hotel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Short distance walkers – coach leaves at 08:30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Highlights include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Knill’s Monument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Bowl Rock,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kern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Ninnesbridge</a:t>
            </a:r>
            <a:r>
              <a:rPr lang="en-US" sz="1900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Primitive Methodist Chapel with the Celtic Cross,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 Michael’s Mount,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kern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Finish at The Square, followed by Marazion Hotel garden (good weather)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1900" kern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654971F-51B5-96C3-D768-0DD49990834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35287040"/>
              </p:ext>
            </p:extLst>
          </p:nvPr>
        </p:nvGraphicFramePr>
        <p:xfrm>
          <a:off x="6337094" y="1467119"/>
          <a:ext cx="5220000" cy="13793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000">
                  <a:extLst>
                    <a:ext uri="{9D8B030D-6E8A-4147-A177-3AD203B41FA5}">
                      <a16:colId xmlns:a16="http://schemas.microsoft.com/office/drawing/2014/main" val="3030659858"/>
                    </a:ext>
                  </a:extLst>
                </a:gridCol>
                <a:gridCol w="2430000">
                  <a:extLst>
                    <a:ext uri="{9D8B030D-6E8A-4147-A177-3AD203B41FA5}">
                      <a16:colId xmlns:a16="http://schemas.microsoft.com/office/drawing/2014/main" val="336080117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177577515"/>
                    </a:ext>
                  </a:extLst>
                </a:gridCol>
              </a:tblGrid>
              <a:tr h="1248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Option</a:t>
                      </a:r>
                      <a:endParaRPr lang="en-GB" sz="1900" b="1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6743" marR="1467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</a:t>
                      </a:r>
                      <a:endParaRPr lang="en-GB" sz="1900" b="1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6743" marR="1467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Distance (miles)</a:t>
                      </a:r>
                      <a:endParaRPr lang="en-GB" sz="1900" b="1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6743" marR="146743" marT="0" marB="0" anchor="ctr"/>
                </a:tc>
                <a:extLst>
                  <a:ext uri="{0D108BD9-81ED-4DB2-BD59-A6C34878D82A}">
                    <a16:rowId xmlns:a16="http://schemas.microsoft.com/office/drawing/2014/main" val="3522647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Long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Tregenna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64614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Short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kern="100" err="1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Trencom</a:t>
                      </a:r>
                      <a:r>
                        <a:rPr lang="en-GB" sz="19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Hill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9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4.5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9257780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B3A4E80-7CC3-85D2-D1FE-AA600A7E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3"/>
          <a:stretch/>
        </p:blipFill>
        <p:spPr>
          <a:xfrm>
            <a:off x="0" y="5966690"/>
            <a:ext cx="12192000" cy="891309"/>
          </a:xfrm>
          <a:prstGeom prst="rect">
            <a:avLst/>
          </a:prstGeom>
        </p:spPr>
      </p:pic>
      <p:pic>
        <p:nvPicPr>
          <p:cNvPr id="6" name="Picture 5" descr="A blue sign with yellow text on it&#10;&#10;AI-generated content may be incorrect.">
            <a:extLst>
              <a:ext uri="{FF2B5EF4-FFF2-40B4-BE49-F238E27FC236}">
                <a16:creationId xmlns:a16="http://schemas.microsoft.com/office/drawing/2014/main" id="{B4A6A87A-CAE9-E0FD-D17E-1F01BDAEE7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581" y="2603074"/>
            <a:ext cx="2050419" cy="1366612"/>
          </a:xfrm>
          <a:prstGeom prst="rect">
            <a:avLst/>
          </a:prstGeom>
        </p:spPr>
      </p:pic>
      <p:pic>
        <p:nvPicPr>
          <p:cNvPr id="5" name="Picture 4" descr="A stone path leading to a castle on a hill&#10;&#10;AI-generated content may be incorrect.">
            <a:extLst>
              <a:ext uri="{FF2B5EF4-FFF2-40B4-BE49-F238E27FC236}">
                <a16:creationId xmlns:a16="http://schemas.microsoft.com/office/drawing/2014/main" id="{FF4E77B6-25C8-4DEB-22AB-D90B3DBD58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3" t="1321" r="28395" b="415"/>
          <a:stretch>
            <a:fillRect/>
          </a:stretch>
        </p:blipFill>
        <p:spPr>
          <a:xfrm>
            <a:off x="8019670" y="3041918"/>
            <a:ext cx="3155034" cy="2857291"/>
          </a:xfrm>
          <a:custGeom>
            <a:avLst/>
            <a:gdLst>
              <a:gd name="csX0" fmla="*/ 0 w 3155034"/>
              <a:gd name="csY0" fmla="*/ 0 h 2857291"/>
              <a:gd name="csX1" fmla="*/ 567906 w 3155034"/>
              <a:gd name="csY1" fmla="*/ 0 h 2857291"/>
              <a:gd name="csX2" fmla="*/ 1198913 w 3155034"/>
              <a:gd name="csY2" fmla="*/ 0 h 2857291"/>
              <a:gd name="csX3" fmla="*/ 1893020 w 3155034"/>
              <a:gd name="csY3" fmla="*/ 0 h 2857291"/>
              <a:gd name="csX4" fmla="*/ 2555578 w 3155034"/>
              <a:gd name="csY4" fmla="*/ 0 h 2857291"/>
              <a:gd name="csX5" fmla="*/ 3155034 w 3155034"/>
              <a:gd name="csY5" fmla="*/ 0 h 2857291"/>
              <a:gd name="csX6" fmla="*/ 3155034 w 3155034"/>
              <a:gd name="csY6" fmla="*/ 628604 h 2857291"/>
              <a:gd name="csX7" fmla="*/ 3155034 w 3155034"/>
              <a:gd name="csY7" fmla="*/ 1114343 h 2857291"/>
              <a:gd name="csX8" fmla="*/ 3155034 w 3155034"/>
              <a:gd name="csY8" fmla="*/ 1685802 h 2857291"/>
              <a:gd name="csX9" fmla="*/ 3155034 w 3155034"/>
              <a:gd name="csY9" fmla="*/ 2257260 h 2857291"/>
              <a:gd name="csX10" fmla="*/ 3155034 w 3155034"/>
              <a:gd name="csY10" fmla="*/ 2857291 h 2857291"/>
              <a:gd name="csX11" fmla="*/ 2524027 w 3155034"/>
              <a:gd name="csY11" fmla="*/ 2857291 h 2857291"/>
              <a:gd name="csX12" fmla="*/ 1861470 w 3155034"/>
              <a:gd name="csY12" fmla="*/ 2857291 h 2857291"/>
              <a:gd name="csX13" fmla="*/ 1230463 w 3155034"/>
              <a:gd name="csY13" fmla="*/ 2857291 h 2857291"/>
              <a:gd name="csX14" fmla="*/ 631007 w 3155034"/>
              <a:gd name="csY14" fmla="*/ 2857291 h 2857291"/>
              <a:gd name="csX15" fmla="*/ 0 w 3155034"/>
              <a:gd name="csY15" fmla="*/ 2857291 h 2857291"/>
              <a:gd name="csX16" fmla="*/ 0 w 3155034"/>
              <a:gd name="csY16" fmla="*/ 2314406 h 2857291"/>
              <a:gd name="csX17" fmla="*/ 0 w 3155034"/>
              <a:gd name="csY17" fmla="*/ 1714375 h 2857291"/>
              <a:gd name="csX18" fmla="*/ 0 w 3155034"/>
              <a:gd name="csY18" fmla="*/ 1171489 h 2857291"/>
              <a:gd name="csX19" fmla="*/ 0 w 3155034"/>
              <a:gd name="csY19" fmla="*/ 628604 h 2857291"/>
              <a:gd name="csX20" fmla="*/ 0 w 3155034"/>
              <a:gd name="csY20" fmla="*/ 0 h 28572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3155034" h="2857291" fill="none" extrusionOk="0">
                <a:moveTo>
                  <a:pt x="0" y="0"/>
                </a:moveTo>
                <a:cubicBezTo>
                  <a:pt x="269307" y="16774"/>
                  <a:pt x="322402" y="10894"/>
                  <a:pt x="567906" y="0"/>
                </a:cubicBezTo>
                <a:cubicBezTo>
                  <a:pt x="813410" y="-10894"/>
                  <a:pt x="1038511" y="5601"/>
                  <a:pt x="1198913" y="0"/>
                </a:cubicBezTo>
                <a:cubicBezTo>
                  <a:pt x="1359315" y="-5601"/>
                  <a:pt x="1716270" y="-6104"/>
                  <a:pt x="1893020" y="0"/>
                </a:cubicBezTo>
                <a:cubicBezTo>
                  <a:pt x="2069770" y="6104"/>
                  <a:pt x="2410351" y="28880"/>
                  <a:pt x="2555578" y="0"/>
                </a:cubicBezTo>
                <a:cubicBezTo>
                  <a:pt x="2700805" y="-28880"/>
                  <a:pt x="2891081" y="-27871"/>
                  <a:pt x="3155034" y="0"/>
                </a:cubicBezTo>
                <a:cubicBezTo>
                  <a:pt x="3165227" y="261561"/>
                  <a:pt x="3164448" y="420325"/>
                  <a:pt x="3155034" y="628604"/>
                </a:cubicBezTo>
                <a:cubicBezTo>
                  <a:pt x="3145620" y="836883"/>
                  <a:pt x="3168897" y="900009"/>
                  <a:pt x="3155034" y="1114343"/>
                </a:cubicBezTo>
                <a:cubicBezTo>
                  <a:pt x="3141171" y="1328677"/>
                  <a:pt x="3140739" y="1462908"/>
                  <a:pt x="3155034" y="1685802"/>
                </a:cubicBezTo>
                <a:cubicBezTo>
                  <a:pt x="3169329" y="1908696"/>
                  <a:pt x="3183186" y="2035549"/>
                  <a:pt x="3155034" y="2257260"/>
                </a:cubicBezTo>
                <a:cubicBezTo>
                  <a:pt x="3126882" y="2478971"/>
                  <a:pt x="3149346" y="2596865"/>
                  <a:pt x="3155034" y="2857291"/>
                </a:cubicBezTo>
                <a:cubicBezTo>
                  <a:pt x="2947254" y="2867907"/>
                  <a:pt x="2742114" y="2844995"/>
                  <a:pt x="2524027" y="2857291"/>
                </a:cubicBezTo>
                <a:cubicBezTo>
                  <a:pt x="2305940" y="2869587"/>
                  <a:pt x="2115658" y="2835879"/>
                  <a:pt x="1861470" y="2857291"/>
                </a:cubicBezTo>
                <a:cubicBezTo>
                  <a:pt x="1607282" y="2878703"/>
                  <a:pt x="1531132" y="2879503"/>
                  <a:pt x="1230463" y="2857291"/>
                </a:cubicBezTo>
                <a:cubicBezTo>
                  <a:pt x="929794" y="2835079"/>
                  <a:pt x="752966" y="2836905"/>
                  <a:pt x="631007" y="2857291"/>
                </a:cubicBezTo>
                <a:cubicBezTo>
                  <a:pt x="509048" y="2877677"/>
                  <a:pt x="225560" y="2834218"/>
                  <a:pt x="0" y="2857291"/>
                </a:cubicBezTo>
                <a:cubicBezTo>
                  <a:pt x="3234" y="2721337"/>
                  <a:pt x="-5516" y="2448065"/>
                  <a:pt x="0" y="2314406"/>
                </a:cubicBezTo>
                <a:cubicBezTo>
                  <a:pt x="5516" y="2180748"/>
                  <a:pt x="6848" y="1862752"/>
                  <a:pt x="0" y="1714375"/>
                </a:cubicBezTo>
                <a:cubicBezTo>
                  <a:pt x="-6848" y="1565998"/>
                  <a:pt x="21477" y="1390144"/>
                  <a:pt x="0" y="1171489"/>
                </a:cubicBezTo>
                <a:cubicBezTo>
                  <a:pt x="-21477" y="952834"/>
                  <a:pt x="11848" y="758375"/>
                  <a:pt x="0" y="628604"/>
                </a:cubicBezTo>
                <a:cubicBezTo>
                  <a:pt x="-11848" y="498834"/>
                  <a:pt x="24692" y="253973"/>
                  <a:pt x="0" y="0"/>
                </a:cubicBezTo>
                <a:close/>
              </a:path>
              <a:path w="3155034" h="2857291" stroke="0" extrusionOk="0">
                <a:moveTo>
                  <a:pt x="0" y="0"/>
                </a:moveTo>
                <a:cubicBezTo>
                  <a:pt x="208214" y="9215"/>
                  <a:pt x="320263" y="13193"/>
                  <a:pt x="536356" y="0"/>
                </a:cubicBezTo>
                <a:cubicBezTo>
                  <a:pt x="752449" y="-13193"/>
                  <a:pt x="920551" y="16974"/>
                  <a:pt x="1135812" y="0"/>
                </a:cubicBezTo>
                <a:cubicBezTo>
                  <a:pt x="1351073" y="-16974"/>
                  <a:pt x="1637890" y="-467"/>
                  <a:pt x="1798369" y="0"/>
                </a:cubicBezTo>
                <a:cubicBezTo>
                  <a:pt x="1958848" y="467"/>
                  <a:pt x="2079726" y="-11471"/>
                  <a:pt x="2334725" y="0"/>
                </a:cubicBezTo>
                <a:cubicBezTo>
                  <a:pt x="2589724" y="11471"/>
                  <a:pt x="2882942" y="19221"/>
                  <a:pt x="3155034" y="0"/>
                </a:cubicBezTo>
                <a:cubicBezTo>
                  <a:pt x="3140118" y="157546"/>
                  <a:pt x="3143441" y="289880"/>
                  <a:pt x="3155034" y="485739"/>
                </a:cubicBezTo>
                <a:cubicBezTo>
                  <a:pt x="3166627" y="681598"/>
                  <a:pt x="3128922" y="934848"/>
                  <a:pt x="3155034" y="1057198"/>
                </a:cubicBezTo>
                <a:cubicBezTo>
                  <a:pt x="3181146" y="1179548"/>
                  <a:pt x="3139428" y="1437417"/>
                  <a:pt x="3155034" y="1628656"/>
                </a:cubicBezTo>
                <a:cubicBezTo>
                  <a:pt x="3170640" y="1819895"/>
                  <a:pt x="3156336" y="1905178"/>
                  <a:pt x="3155034" y="2171541"/>
                </a:cubicBezTo>
                <a:cubicBezTo>
                  <a:pt x="3153732" y="2437905"/>
                  <a:pt x="3178072" y="2597792"/>
                  <a:pt x="3155034" y="2857291"/>
                </a:cubicBezTo>
                <a:cubicBezTo>
                  <a:pt x="2915744" y="2884092"/>
                  <a:pt x="2772616" y="2887070"/>
                  <a:pt x="2524027" y="2857291"/>
                </a:cubicBezTo>
                <a:cubicBezTo>
                  <a:pt x="2275438" y="2827512"/>
                  <a:pt x="2125181" y="2863736"/>
                  <a:pt x="1987671" y="2857291"/>
                </a:cubicBezTo>
                <a:cubicBezTo>
                  <a:pt x="1850161" y="2850846"/>
                  <a:pt x="1681694" y="2857979"/>
                  <a:pt x="1388215" y="2857291"/>
                </a:cubicBezTo>
                <a:cubicBezTo>
                  <a:pt x="1094736" y="2856603"/>
                  <a:pt x="956060" y="2861201"/>
                  <a:pt x="694107" y="2857291"/>
                </a:cubicBezTo>
                <a:cubicBezTo>
                  <a:pt x="432154" y="2853381"/>
                  <a:pt x="254530" y="2824702"/>
                  <a:pt x="0" y="2857291"/>
                </a:cubicBezTo>
                <a:cubicBezTo>
                  <a:pt x="-7456" y="2709283"/>
                  <a:pt x="6376" y="2568360"/>
                  <a:pt x="0" y="2371552"/>
                </a:cubicBezTo>
                <a:cubicBezTo>
                  <a:pt x="-6376" y="2174744"/>
                  <a:pt x="3821" y="2060155"/>
                  <a:pt x="0" y="1771520"/>
                </a:cubicBezTo>
                <a:cubicBezTo>
                  <a:pt x="-3821" y="1482885"/>
                  <a:pt x="3967" y="1416366"/>
                  <a:pt x="0" y="1200062"/>
                </a:cubicBezTo>
                <a:cubicBezTo>
                  <a:pt x="-3967" y="983758"/>
                  <a:pt x="-3045" y="818006"/>
                  <a:pt x="0" y="714323"/>
                </a:cubicBezTo>
                <a:cubicBezTo>
                  <a:pt x="3045" y="610640"/>
                  <a:pt x="-12027" y="285701"/>
                  <a:pt x="0" y="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3838924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468848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8B469-256A-433B-22D5-23E81991B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1DA02-C329-465C-6AB4-A5DC8B272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Health &amp;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CA2E1-A6B2-3FF4-62E6-2637409BB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8957"/>
            <a:ext cx="10515600" cy="4253043"/>
          </a:xfrm>
        </p:spPr>
        <p:txBody>
          <a:bodyPr>
            <a:normAutofit/>
          </a:bodyPr>
          <a:lstStyle/>
          <a:p>
            <a: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  <a:t>Designated first aiders</a:t>
            </a:r>
          </a:p>
          <a:p>
            <a:pPr lvl="1"/>
            <a: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  <a:t>Glenn Connolly</a:t>
            </a:r>
          </a:p>
          <a:p>
            <a:pPr lvl="1"/>
            <a: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  <a:t>Nikita Raval</a:t>
            </a:r>
          </a:p>
          <a:p>
            <a:pPr lvl="1"/>
            <a: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  <a:t>Chris Hughes</a:t>
            </a:r>
          </a:p>
          <a:p>
            <a:pPr lvl="1"/>
            <a: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  <a:t>Angela Harper</a:t>
            </a:r>
          </a:p>
          <a:p>
            <a: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  <a:t>Emergency contact numbers will be distributed prior to the walk</a:t>
            </a:r>
          </a:p>
          <a:p>
            <a: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  <a:t>Minibus</a:t>
            </a:r>
          </a:p>
          <a:p>
            <a:pPr lvl="1"/>
            <a: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  <a:t>To transport walkers who need to drop out of the day’s walk due to injury or fatigue</a:t>
            </a:r>
          </a:p>
          <a:p>
            <a:pPr lvl="1"/>
            <a: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  <a:t>If you need to drop out, please try to get to a checkpoint or at least a road if possible</a:t>
            </a:r>
          </a:p>
          <a:p>
            <a:pPr lvl="1"/>
            <a: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  <a:t>Will be available for the entire walk until the sweepers have arrived at the end of day pub</a:t>
            </a:r>
          </a:p>
          <a:p>
            <a: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  <a:t>what3words – </a:t>
            </a:r>
            <a:r>
              <a:rPr lang="en-US" sz="1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https://what3words.com/</a:t>
            </a:r>
            <a:r>
              <a:rPr lang="en-US" sz="1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  <a:t>Free app used by emergency services to identify a location within a 3-metre square </a:t>
            </a:r>
          </a:p>
          <a:p>
            <a:pPr marL="0" indent="0">
              <a:buNone/>
            </a:pPr>
            <a:endParaRPr lang="en-US" sz="1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D5A8FF-F016-1435-5501-CA06F9B8FE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3"/>
          <a:stretch/>
        </p:blipFill>
        <p:spPr>
          <a:xfrm>
            <a:off x="0" y="5966690"/>
            <a:ext cx="12192000" cy="89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94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1C2CF-09F1-721E-404F-AA5520757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9F4F7-D54B-AB18-A4D8-8B132DAB4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Equipment – What to pack?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F338A-973E-08F5-604E-364DE42C6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1621"/>
            <a:ext cx="8005943" cy="445207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Choosing the right kit will ensure that you are happy and comfortable during your challenge and can also help you avoid injury or soreness.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Clothing – the temperature is likely to still be cooler and changeable in May so bring plenty of layers and consider loose-layered clothing that permits free airflow. Good waterproofs will also be essential if we get caught in any showers. Synthetic-blend materials that wick away moisture and dry quickly can be useful if it is warmer or you get wet.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Small Rucksack (roughly 25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litre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) – you will be carrying your water, packed lunch, sun cream, small first aid kit and spare layers etc. each day so try and get a rucksack with a back system, with reduced mesh panel for greater comfort, air circulation and heat dispersion.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Boots – walking boots should be comfy with ankle support and well worn in before the walk. Why not join us on our regular training walks to wear them in?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Carry a whistle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Cash – please bring some cash for tips for hotel staff and coach drivers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1F8AA0-0FBB-B965-D6F8-DCB646CCF8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3"/>
          <a:stretch/>
        </p:blipFill>
        <p:spPr>
          <a:xfrm>
            <a:off x="0" y="5966690"/>
            <a:ext cx="12192000" cy="891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9B4B17-33B2-A4E9-6904-7D41C8D222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5792"/>
          <a:stretch/>
        </p:blipFill>
        <p:spPr>
          <a:xfrm>
            <a:off x="9016795" y="199935"/>
            <a:ext cx="3002553" cy="6458130"/>
          </a:xfrm>
          <a:custGeom>
            <a:avLst/>
            <a:gdLst>
              <a:gd name="csX0" fmla="*/ 0 w 3002553"/>
              <a:gd name="csY0" fmla="*/ 0 h 6458130"/>
              <a:gd name="csX1" fmla="*/ 630536 w 3002553"/>
              <a:gd name="csY1" fmla="*/ 0 h 6458130"/>
              <a:gd name="csX2" fmla="*/ 1231047 w 3002553"/>
              <a:gd name="csY2" fmla="*/ 0 h 6458130"/>
              <a:gd name="csX3" fmla="*/ 1891608 w 3002553"/>
              <a:gd name="csY3" fmla="*/ 0 h 6458130"/>
              <a:gd name="csX4" fmla="*/ 3002553 w 3002553"/>
              <a:gd name="csY4" fmla="*/ 0 h 6458130"/>
              <a:gd name="csX5" fmla="*/ 3002553 w 3002553"/>
              <a:gd name="csY5" fmla="*/ 774976 h 6458130"/>
              <a:gd name="csX6" fmla="*/ 3002553 w 3002553"/>
              <a:gd name="csY6" fmla="*/ 1420789 h 6458130"/>
              <a:gd name="csX7" fmla="*/ 3002553 w 3002553"/>
              <a:gd name="csY7" fmla="*/ 2002020 h 6458130"/>
              <a:gd name="csX8" fmla="*/ 3002553 w 3002553"/>
              <a:gd name="csY8" fmla="*/ 2583252 h 6458130"/>
              <a:gd name="csX9" fmla="*/ 3002553 w 3002553"/>
              <a:gd name="csY9" fmla="*/ 3293646 h 6458130"/>
              <a:gd name="csX10" fmla="*/ 3002553 w 3002553"/>
              <a:gd name="csY10" fmla="*/ 4068622 h 6458130"/>
              <a:gd name="csX11" fmla="*/ 3002553 w 3002553"/>
              <a:gd name="csY11" fmla="*/ 4779016 h 6458130"/>
              <a:gd name="csX12" fmla="*/ 3002553 w 3002553"/>
              <a:gd name="csY12" fmla="*/ 5360248 h 6458130"/>
              <a:gd name="csX13" fmla="*/ 3002553 w 3002553"/>
              <a:gd name="csY13" fmla="*/ 6458130 h 6458130"/>
              <a:gd name="csX14" fmla="*/ 2492119 w 3002553"/>
              <a:gd name="csY14" fmla="*/ 6458130 h 6458130"/>
              <a:gd name="csX15" fmla="*/ 1891608 w 3002553"/>
              <a:gd name="csY15" fmla="*/ 6458130 h 6458130"/>
              <a:gd name="csX16" fmla="*/ 1231047 w 3002553"/>
              <a:gd name="csY16" fmla="*/ 6458130 h 6458130"/>
              <a:gd name="csX17" fmla="*/ 660562 w 3002553"/>
              <a:gd name="csY17" fmla="*/ 6458130 h 6458130"/>
              <a:gd name="csX18" fmla="*/ 0 w 3002553"/>
              <a:gd name="csY18" fmla="*/ 6458130 h 6458130"/>
              <a:gd name="csX19" fmla="*/ 0 w 3002553"/>
              <a:gd name="csY19" fmla="*/ 5941480 h 6458130"/>
              <a:gd name="csX20" fmla="*/ 0 w 3002553"/>
              <a:gd name="csY20" fmla="*/ 5360248 h 6458130"/>
              <a:gd name="csX21" fmla="*/ 0 w 3002553"/>
              <a:gd name="csY21" fmla="*/ 4908179 h 6458130"/>
              <a:gd name="csX22" fmla="*/ 0 w 3002553"/>
              <a:gd name="csY22" fmla="*/ 4262366 h 6458130"/>
              <a:gd name="csX23" fmla="*/ 0 w 3002553"/>
              <a:gd name="csY23" fmla="*/ 3487390 h 6458130"/>
              <a:gd name="csX24" fmla="*/ 0 w 3002553"/>
              <a:gd name="csY24" fmla="*/ 2970740 h 6458130"/>
              <a:gd name="csX25" fmla="*/ 0 w 3002553"/>
              <a:gd name="csY25" fmla="*/ 2195764 h 6458130"/>
              <a:gd name="csX26" fmla="*/ 0 w 3002553"/>
              <a:gd name="csY26" fmla="*/ 1614533 h 6458130"/>
              <a:gd name="csX27" fmla="*/ 0 w 3002553"/>
              <a:gd name="csY27" fmla="*/ 904138 h 6458130"/>
              <a:gd name="csX28" fmla="*/ 0 w 3002553"/>
              <a:gd name="csY28" fmla="*/ 0 h 64581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</a:cxnLst>
            <a:rect l="l" t="t" r="r" b="b"/>
            <a:pathLst>
              <a:path w="3002553" h="6458130" fill="none" extrusionOk="0">
                <a:moveTo>
                  <a:pt x="0" y="0"/>
                </a:moveTo>
                <a:cubicBezTo>
                  <a:pt x="247029" y="25719"/>
                  <a:pt x="452102" y="27483"/>
                  <a:pt x="630536" y="0"/>
                </a:cubicBezTo>
                <a:cubicBezTo>
                  <a:pt x="808970" y="-27483"/>
                  <a:pt x="952588" y="20978"/>
                  <a:pt x="1231047" y="0"/>
                </a:cubicBezTo>
                <a:cubicBezTo>
                  <a:pt x="1509506" y="-20978"/>
                  <a:pt x="1633859" y="24449"/>
                  <a:pt x="1891608" y="0"/>
                </a:cubicBezTo>
                <a:cubicBezTo>
                  <a:pt x="2149357" y="-24449"/>
                  <a:pt x="2558767" y="-44898"/>
                  <a:pt x="3002553" y="0"/>
                </a:cubicBezTo>
                <a:cubicBezTo>
                  <a:pt x="3014397" y="259710"/>
                  <a:pt x="3010722" y="539742"/>
                  <a:pt x="3002553" y="774976"/>
                </a:cubicBezTo>
                <a:cubicBezTo>
                  <a:pt x="2994384" y="1010210"/>
                  <a:pt x="3023408" y="1204559"/>
                  <a:pt x="3002553" y="1420789"/>
                </a:cubicBezTo>
                <a:cubicBezTo>
                  <a:pt x="2981698" y="1637019"/>
                  <a:pt x="3001509" y="1713483"/>
                  <a:pt x="3002553" y="2002020"/>
                </a:cubicBezTo>
                <a:cubicBezTo>
                  <a:pt x="3003597" y="2290557"/>
                  <a:pt x="3024913" y="2366482"/>
                  <a:pt x="3002553" y="2583252"/>
                </a:cubicBezTo>
                <a:cubicBezTo>
                  <a:pt x="2980193" y="2800022"/>
                  <a:pt x="3030027" y="2978712"/>
                  <a:pt x="3002553" y="3293646"/>
                </a:cubicBezTo>
                <a:cubicBezTo>
                  <a:pt x="2975079" y="3608580"/>
                  <a:pt x="3019317" y="3887037"/>
                  <a:pt x="3002553" y="4068622"/>
                </a:cubicBezTo>
                <a:cubicBezTo>
                  <a:pt x="2985789" y="4250207"/>
                  <a:pt x="2980384" y="4631071"/>
                  <a:pt x="3002553" y="4779016"/>
                </a:cubicBezTo>
                <a:cubicBezTo>
                  <a:pt x="3024722" y="4926961"/>
                  <a:pt x="2976369" y="5205670"/>
                  <a:pt x="3002553" y="5360248"/>
                </a:cubicBezTo>
                <a:cubicBezTo>
                  <a:pt x="3028737" y="5514826"/>
                  <a:pt x="3051473" y="5966424"/>
                  <a:pt x="3002553" y="6458130"/>
                </a:cubicBezTo>
                <a:cubicBezTo>
                  <a:pt x="2793162" y="6462494"/>
                  <a:pt x="2725311" y="6470226"/>
                  <a:pt x="2492119" y="6458130"/>
                </a:cubicBezTo>
                <a:cubicBezTo>
                  <a:pt x="2258927" y="6446034"/>
                  <a:pt x="2048237" y="6443615"/>
                  <a:pt x="1891608" y="6458130"/>
                </a:cubicBezTo>
                <a:cubicBezTo>
                  <a:pt x="1734979" y="6472645"/>
                  <a:pt x="1456765" y="6463443"/>
                  <a:pt x="1231047" y="6458130"/>
                </a:cubicBezTo>
                <a:cubicBezTo>
                  <a:pt x="1005329" y="6452817"/>
                  <a:pt x="814303" y="6476093"/>
                  <a:pt x="660562" y="6458130"/>
                </a:cubicBezTo>
                <a:cubicBezTo>
                  <a:pt x="506821" y="6440167"/>
                  <a:pt x="308040" y="6486669"/>
                  <a:pt x="0" y="6458130"/>
                </a:cubicBezTo>
                <a:cubicBezTo>
                  <a:pt x="3686" y="6298001"/>
                  <a:pt x="-18544" y="6179296"/>
                  <a:pt x="0" y="5941480"/>
                </a:cubicBezTo>
                <a:cubicBezTo>
                  <a:pt x="18544" y="5703664"/>
                  <a:pt x="24822" y="5521325"/>
                  <a:pt x="0" y="5360248"/>
                </a:cubicBezTo>
                <a:cubicBezTo>
                  <a:pt x="-24822" y="5199171"/>
                  <a:pt x="-18236" y="5119256"/>
                  <a:pt x="0" y="4908179"/>
                </a:cubicBezTo>
                <a:cubicBezTo>
                  <a:pt x="18236" y="4697102"/>
                  <a:pt x="17519" y="4489873"/>
                  <a:pt x="0" y="4262366"/>
                </a:cubicBezTo>
                <a:cubicBezTo>
                  <a:pt x="-17519" y="4034859"/>
                  <a:pt x="20267" y="3745059"/>
                  <a:pt x="0" y="3487390"/>
                </a:cubicBezTo>
                <a:cubicBezTo>
                  <a:pt x="-20267" y="3229721"/>
                  <a:pt x="14917" y="3153625"/>
                  <a:pt x="0" y="2970740"/>
                </a:cubicBezTo>
                <a:cubicBezTo>
                  <a:pt x="-14917" y="2787855"/>
                  <a:pt x="15893" y="2501074"/>
                  <a:pt x="0" y="2195764"/>
                </a:cubicBezTo>
                <a:cubicBezTo>
                  <a:pt x="-15893" y="1890454"/>
                  <a:pt x="-2931" y="1762658"/>
                  <a:pt x="0" y="1614533"/>
                </a:cubicBezTo>
                <a:cubicBezTo>
                  <a:pt x="2931" y="1466408"/>
                  <a:pt x="-9931" y="1068677"/>
                  <a:pt x="0" y="904138"/>
                </a:cubicBezTo>
                <a:cubicBezTo>
                  <a:pt x="9931" y="739599"/>
                  <a:pt x="-28595" y="304878"/>
                  <a:pt x="0" y="0"/>
                </a:cubicBezTo>
                <a:close/>
              </a:path>
              <a:path w="3002553" h="6458130" stroke="0" extrusionOk="0">
                <a:moveTo>
                  <a:pt x="0" y="0"/>
                </a:moveTo>
                <a:cubicBezTo>
                  <a:pt x="258945" y="-26119"/>
                  <a:pt x="432250" y="406"/>
                  <a:pt x="540460" y="0"/>
                </a:cubicBezTo>
                <a:cubicBezTo>
                  <a:pt x="648670" y="-406"/>
                  <a:pt x="885466" y="11876"/>
                  <a:pt x="1170996" y="0"/>
                </a:cubicBezTo>
                <a:cubicBezTo>
                  <a:pt x="1456526" y="-11876"/>
                  <a:pt x="1544532" y="-18979"/>
                  <a:pt x="1831557" y="0"/>
                </a:cubicBezTo>
                <a:cubicBezTo>
                  <a:pt x="2118582" y="18979"/>
                  <a:pt x="2165122" y="-5273"/>
                  <a:pt x="2372017" y="0"/>
                </a:cubicBezTo>
                <a:cubicBezTo>
                  <a:pt x="2578912" y="5273"/>
                  <a:pt x="2760782" y="-6820"/>
                  <a:pt x="3002553" y="0"/>
                </a:cubicBezTo>
                <a:cubicBezTo>
                  <a:pt x="2996106" y="223768"/>
                  <a:pt x="2977146" y="368557"/>
                  <a:pt x="3002553" y="581232"/>
                </a:cubicBezTo>
                <a:cubicBezTo>
                  <a:pt x="3027960" y="793907"/>
                  <a:pt x="3023480" y="1069112"/>
                  <a:pt x="3002553" y="1227045"/>
                </a:cubicBezTo>
                <a:cubicBezTo>
                  <a:pt x="2981626" y="1384978"/>
                  <a:pt x="2979894" y="1628969"/>
                  <a:pt x="3002553" y="1808276"/>
                </a:cubicBezTo>
                <a:cubicBezTo>
                  <a:pt x="3025212" y="1987583"/>
                  <a:pt x="3021289" y="2089755"/>
                  <a:pt x="3002553" y="2324927"/>
                </a:cubicBezTo>
                <a:cubicBezTo>
                  <a:pt x="2983817" y="2560099"/>
                  <a:pt x="3002571" y="2769685"/>
                  <a:pt x="3002553" y="3099902"/>
                </a:cubicBezTo>
                <a:cubicBezTo>
                  <a:pt x="3002535" y="3430120"/>
                  <a:pt x="3008531" y="3523701"/>
                  <a:pt x="3002553" y="3874878"/>
                </a:cubicBezTo>
                <a:cubicBezTo>
                  <a:pt x="2996575" y="4226055"/>
                  <a:pt x="3010397" y="4379982"/>
                  <a:pt x="3002553" y="4649854"/>
                </a:cubicBezTo>
                <a:cubicBezTo>
                  <a:pt x="2994709" y="4919726"/>
                  <a:pt x="2981007" y="4953580"/>
                  <a:pt x="3002553" y="5101923"/>
                </a:cubicBezTo>
                <a:cubicBezTo>
                  <a:pt x="3024099" y="5250266"/>
                  <a:pt x="2998362" y="5663934"/>
                  <a:pt x="3002553" y="5812317"/>
                </a:cubicBezTo>
                <a:cubicBezTo>
                  <a:pt x="3006744" y="5960700"/>
                  <a:pt x="2996753" y="6271866"/>
                  <a:pt x="3002553" y="6458130"/>
                </a:cubicBezTo>
                <a:cubicBezTo>
                  <a:pt x="2822280" y="6436720"/>
                  <a:pt x="2639849" y="6477448"/>
                  <a:pt x="2492119" y="6458130"/>
                </a:cubicBezTo>
                <a:cubicBezTo>
                  <a:pt x="2344389" y="6438812"/>
                  <a:pt x="2095471" y="6469041"/>
                  <a:pt x="1981685" y="6458130"/>
                </a:cubicBezTo>
                <a:cubicBezTo>
                  <a:pt x="1867899" y="6447219"/>
                  <a:pt x="1591074" y="6472030"/>
                  <a:pt x="1441225" y="6458130"/>
                </a:cubicBezTo>
                <a:cubicBezTo>
                  <a:pt x="1291376" y="6444230"/>
                  <a:pt x="1052340" y="6466027"/>
                  <a:pt x="780664" y="6458130"/>
                </a:cubicBezTo>
                <a:cubicBezTo>
                  <a:pt x="508988" y="6450233"/>
                  <a:pt x="237560" y="6430876"/>
                  <a:pt x="0" y="6458130"/>
                </a:cubicBezTo>
                <a:cubicBezTo>
                  <a:pt x="8212" y="6299465"/>
                  <a:pt x="-21771" y="5944580"/>
                  <a:pt x="0" y="5747736"/>
                </a:cubicBezTo>
                <a:cubicBezTo>
                  <a:pt x="21771" y="5550892"/>
                  <a:pt x="21231" y="5357693"/>
                  <a:pt x="0" y="5166504"/>
                </a:cubicBezTo>
                <a:cubicBezTo>
                  <a:pt x="-21231" y="4975315"/>
                  <a:pt x="-12317" y="4647887"/>
                  <a:pt x="0" y="4456110"/>
                </a:cubicBezTo>
                <a:cubicBezTo>
                  <a:pt x="12317" y="4264333"/>
                  <a:pt x="-2758" y="4179343"/>
                  <a:pt x="0" y="4004041"/>
                </a:cubicBezTo>
                <a:cubicBezTo>
                  <a:pt x="2758" y="3828739"/>
                  <a:pt x="-6588" y="3530025"/>
                  <a:pt x="0" y="3229065"/>
                </a:cubicBezTo>
                <a:cubicBezTo>
                  <a:pt x="6588" y="2928105"/>
                  <a:pt x="-29787" y="2663070"/>
                  <a:pt x="0" y="2454089"/>
                </a:cubicBezTo>
                <a:cubicBezTo>
                  <a:pt x="29787" y="2245108"/>
                  <a:pt x="19570" y="2046816"/>
                  <a:pt x="0" y="1872858"/>
                </a:cubicBezTo>
                <a:cubicBezTo>
                  <a:pt x="-19570" y="1698900"/>
                  <a:pt x="-9339" y="1609541"/>
                  <a:pt x="0" y="1356207"/>
                </a:cubicBezTo>
                <a:cubicBezTo>
                  <a:pt x="9339" y="1102873"/>
                  <a:pt x="-1567" y="795774"/>
                  <a:pt x="0" y="581232"/>
                </a:cubicBezTo>
                <a:cubicBezTo>
                  <a:pt x="1567" y="366691"/>
                  <a:pt x="-18095" y="170207"/>
                  <a:pt x="0" y="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314878948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757026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2F8D3-9791-85C9-0659-C2328778B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7342F-5014-69FB-FA1A-7325708DB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St Luke’s Walking Club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FFB95-9560-D635-F242-75A16A851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645"/>
            <a:ext cx="5805667" cy="358001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900" b="1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Coming soon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April 19: </a:t>
            </a:r>
            <a:r>
              <a:rPr lang="en-GB" sz="1600" err="1">
                <a:latin typeface="Arial" panose="020B0604020202020204" pitchFamily="34" charset="0"/>
                <a:cs typeface="Arial" panose="020B0604020202020204" pitchFamily="34" charset="0"/>
              </a:rPr>
              <a:t>Saunderton</a:t>
            </a: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 via West Wycombe Circular -11 miles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April 25 Bucks Village Walk – Lane End – 11.5 miles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May 1 Ashridge Estate Circular to explore Best Bluebell Woods - 11.5 miles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May 3 Hampden Climber – 14 miles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May 5 Chesham Outer Ring – 8 miles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May 9 Amersham to Northwood Hills – 15 miles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May 12 Watford Metropolitan line station to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Berkhamsted Station – 11 miles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May 16 Christmas Common Circular – 15 miles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1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/>
              <a:t> </a:t>
            </a: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900" b="1" kern="100">
                <a:solidFill>
                  <a:schemeClr val="accent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https://www.stlukeswalkingclub.org.uk</a:t>
            </a:r>
            <a:r>
              <a:rPr lang="en-GB" sz="1900" b="1" kern="100">
                <a:solidFill>
                  <a:schemeClr val="accent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BEEDB8-3621-23F7-0E10-123D9807E4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3"/>
          <a:stretch/>
        </p:blipFill>
        <p:spPr>
          <a:xfrm>
            <a:off x="0" y="5966690"/>
            <a:ext cx="12192000" cy="89130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DBA999D-D44B-79E2-864E-B875F9E28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670" y="3598290"/>
            <a:ext cx="2244869" cy="222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DDF79F0-7A93-F599-C5BE-007A42E53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154" y="3263203"/>
            <a:ext cx="3693542" cy="263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ACC172F-1772-B481-9D54-BC513825B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775" y="291666"/>
            <a:ext cx="4203447" cy="289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081A9C-DD3F-CC4E-8382-D859E7B65C9A}"/>
              </a:ext>
            </a:extLst>
          </p:cNvPr>
          <p:cNvSpPr txBox="1"/>
          <p:nvPr/>
        </p:nvSpPr>
        <p:spPr>
          <a:xfrm>
            <a:off x="838200" y="5170114"/>
            <a:ext cx="61871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https://stlukeswalkingclub.org.uk</a:t>
            </a:r>
          </a:p>
        </p:txBody>
      </p:sp>
    </p:spTree>
    <p:extLst>
      <p:ext uri="{BB962C8B-B14F-4D97-AF65-F5344CB8AC3E}">
        <p14:creationId xmlns:p14="http://schemas.microsoft.com/office/powerpoint/2010/main" val="4271720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7DC05-8133-8AB7-9A7A-D43134946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8429F-4EDC-E3A7-A892-FEAC68C3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5" y="157079"/>
            <a:ext cx="10515600" cy="1296988"/>
          </a:xfrm>
        </p:spPr>
        <p:txBody>
          <a:bodyPr>
            <a:normAutofit/>
          </a:bodyPr>
          <a:lstStyle/>
          <a:p>
            <a:r>
              <a:rPr lang="en-GB">
                <a:latin typeface="Arial"/>
                <a:cs typeface="Arial"/>
              </a:rPr>
              <a:t>Fundraising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B80C64-6802-5651-2AF9-8EAC2AA9AA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3"/>
          <a:stretch/>
        </p:blipFill>
        <p:spPr>
          <a:xfrm>
            <a:off x="0" y="5966690"/>
            <a:ext cx="12192000" cy="89130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4A715E-CA35-8516-0C29-EC06D13B3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5" y="1933922"/>
            <a:ext cx="10993271" cy="331794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en-GB" dirty="0">
                <a:ea typeface="+mn-lt"/>
                <a:cs typeface="+mn-lt"/>
              </a:rPr>
              <a:t>We'd love you to reach or exceed the £350 minimum sponsorship total!</a:t>
            </a:r>
          </a:p>
          <a:p>
            <a:pPr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£2.2M raised by the Annual Walk over the last 29 years, making an enormous impact on the patients and families of St Luke’s Hospice</a:t>
            </a:r>
            <a:endParaRPr lang="en-US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St Luke's can only continue to provide support to our local community through the generosity of your support – thank you</a:t>
            </a:r>
            <a:r>
              <a:rPr lang="en-US" dirty="0">
                <a:ea typeface="+mn-lt"/>
                <a:cs typeface="+mn-lt"/>
              </a:rPr>
              <a:t> </a:t>
            </a:r>
            <a:endParaRPr lang="en-GB" dirty="0"/>
          </a:p>
          <a:p>
            <a:pPr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Offline donations into the fundraising office by the end of July 2026</a:t>
            </a:r>
            <a:endParaRPr lang="en-GB"/>
          </a:p>
          <a:p>
            <a:pPr>
              <a:buFontTx/>
              <a:buChar char="-"/>
            </a:pPr>
            <a:endParaRPr lang="en-GB">
              <a:ea typeface="Calibri"/>
              <a:cs typeface="Calibri"/>
            </a:endParaRPr>
          </a:p>
          <a:p>
            <a:pPr>
              <a:buFontTx/>
              <a:buChar char="-"/>
            </a:pPr>
            <a:endParaRPr lang="en-GB">
              <a:ea typeface="Calibri"/>
              <a:cs typeface="Calibri"/>
            </a:endParaRPr>
          </a:p>
          <a:p>
            <a:pPr marL="0" indent="0">
              <a:buNone/>
            </a:pPr>
            <a:endParaRPr lang="en-GB">
              <a:ea typeface="Calibri"/>
              <a:cs typeface="Calibri"/>
            </a:endParaRPr>
          </a:p>
          <a:p>
            <a:pPr marL="0" indent="0">
              <a:buNone/>
            </a:pPr>
            <a:endParaRPr lang="en-GB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9842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0CE1E-1A29-6381-FE5A-F4A5F71CE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BF4C3-320E-32F7-4D21-4AF7B42DC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267"/>
            <a:ext cx="10515600" cy="1033290"/>
          </a:xfrm>
        </p:spPr>
        <p:txBody>
          <a:bodyPr/>
          <a:lstStyle/>
          <a:p>
            <a:r>
              <a:rPr lang="en-GB" sz="3600" b="1">
                <a:ea typeface="+mj-lt"/>
                <a:cs typeface="+mj-lt"/>
              </a:rPr>
              <a:t>Tips for Your JustGiving or Enthuse Page</a:t>
            </a:r>
            <a:endParaRPr lang="en-US"/>
          </a:p>
          <a:p>
            <a:endParaRPr lang="en-GB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42365C-3226-76A7-0B5D-97A3649963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3"/>
          <a:stretch/>
        </p:blipFill>
        <p:spPr>
          <a:xfrm>
            <a:off x="0" y="5966690"/>
            <a:ext cx="12192000" cy="89130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C9E678-393F-0EEB-BE7D-1AEF2A16A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826" y="1474702"/>
            <a:ext cx="11654050" cy="449479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/>
              <a:buChar char="•"/>
            </a:pPr>
            <a:r>
              <a:rPr lang="en-US" sz="2000" b="1">
                <a:ea typeface="+mn-lt"/>
                <a:cs typeface="+mn-lt"/>
              </a:rPr>
              <a:t>Online Donation Page</a:t>
            </a:r>
            <a:r>
              <a:rPr lang="en-US" sz="2000">
                <a:ea typeface="+mn-lt"/>
                <a:cs typeface="+mn-lt"/>
              </a:rPr>
              <a:t> – easiest way to collect donations, update your supporters and collect Gift Aid to increase your final total</a:t>
            </a:r>
            <a:endParaRPr lang="en-US" sz="2000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2000" b="1">
                <a:ea typeface="+mn-lt"/>
                <a:cs typeface="+mn-lt"/>
              </a:rPr>
              <a:t>Offline Donations</a:t>
            </a:r>
            <a:r>
              <a:rPr lang="en-US" sz="2000">
                <a:ea typeface="+mn-lt"/>
                <a:cs typeface="+mn-lt"/>
              </a:rPr>
              <a:t> – these can be made too</a:t>
            </a:r>
            <a:endParaRPr lang="en-GB" sz="2000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2000" b="1">
                <a:ea typeface="+mn-lt"/>
                <a:cs typeface="+mn-lt"/>
              </a:rPr>
              <a:t>Profile photo</a:t>
            </a:r>
            <a:r>
              <a:rPr lang="en-US" sz="2000">
                <a:ea typeface="+mn-lt"/>
                <a:cs typeface="+mn-lt"/>
              </a:rPr>
              <a:t> - reassures your supporters that they are donating to the right page and keeps them interested</a:t>
            </a:r>
            <a:endParaRPr lang="en-GB" sz="2000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GB" sz="2000" b="1">
                <a:ea typeface="+mn-lt"/>
                <a:cs typeface="+mn-lt"/>
              </a:rPr>
              <a:t>Explain your why</a:t>
            </a:r>
            <a:r>
              <a:rPr lang="en-GB" sz="2000">
                <a:ea typeface="+mn-lt"/>
                <a:cs typeface="+mn-lt"/>
              </a:rPr>
              <a:t> - personalise your page by sharing your reason for taking part</a:t>
            </a:r>
            <a:endParaRPr lang="en-GB" sz="2000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GB" sz="2000" b="1">
                <a:ea typeface="+mn-lt"/>
                <a:cs typeface="+mn-lt"/>
              </a:rPr>
              <a:t>Share your page</a:t>
            </a:r>
            <a:r>
              <a:rPr lang="en-GB" sz="2000">
                <a:ea typeface="+mn-lt"/>
                <a:cs typeface="+mn-lt"/>
              </a:rPr>
              <a:t> – social media, emails, WhatsApp, company intranet, ask friends and family to reshare</a:t>
            </a:r>
            <a:endParaRPr lang="en-GB" sz="2000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GB" sz="2000" b="1">
                <a:ea typeface="+mn-lt"/>
                <a:cs typeface="+mn-lt"/>
              </a:rPr>
              <a:t>Updates</a:t>
            </a:r>
            <a:r>
              <a:rPr lang="en-GB" sz="2000">
                <a:ea typeface="+mn-lt"/>
                <a:cs typeface="+mn-lt"/>
              </a:rPr>
              <a:t> – add commentary and photos as you train and whilst taking part in the walk</a:t>
            </a:r>
            <a:endParaRPr lang="en-GB" sz="2000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GB" sz="2000" b="1">
                <a:ea typeface="+mn-lt"/>
                <a:cs typeface="+mn-lt"/>
              </a:rPr>
              <a:t>Donations </a:t>
            </a:r>
            <a:r>
              <a:rPr lang="en-GB" sz="2000">
                <a:ea typeface="+mn-lt"/>
                <a:cs typeface="+mn-lt"/>
              </a:rPr>
              <a:t>– donate to your own page; donors may be influenced by the most recent donation amount, so it is great to have a larger amount as your first donation</a:t>
            </a:r>
            <a:endParaRPr lang="en-GB" sz="2000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GB" sz="2000" b="1">
                <a:ea typeface="+mn-lt"/>
                <a:cs typeface="+mn-lt"/>
              </a:rPr>
              <a:t>Company Match Funding</a:t>
            </a:r>
            <a:r>
              <a:rPr lang="en-GB" sz="2000">
                <a:ea typeface="+mn-lt"/>
                <a:cs typeface="+mn-lt"/>
              </a:rPr>
              <a:t> - ask your company if they have a scheme</a:t>
            </a:r>
            <a:endParaRPr lang="en-GB" sz="2000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GB" sz="2000" b="1" dirty="0">
                <a:ea typeface="+mn-lt"/>
                <a:cs typeface="+mn-lt"/>
              </a:rPr>
              <a:t>Final Update</a:t>
            </a:r>
            <a:r>
              <a:rPr lang="en-GB" sz="2000" dirty="0">
                <a:ea typeface="+mn-lt"/>
                <a:cs typeface="+mn-lt"/>
              </a:rPr>
              <a:t> - this is a great way to thank your supporters again and give them the final figure you have raised</a:t>
            </a:r>
            <a:endParaRPr lang="en-GB" sz="2000" dirty="0"/>
          </a:p>
          <a:p>
            <a:pPr>
              <a:lnSpc>
                <a:spcPct val="120000"/>
              </a:lnSpc>
              <a:buFont typeface="Arial"/>
              <a:buChar char="•"/>
            </a:pPr>
            <a:endParaRPr lang="en-GB" sz="2700">
              <a:latin typeface="Arial"/>
              <a:ea typeface="Calibri"/>
              <a:cs typeface="Arial"/>
            </a:endParaRPr>
          </a:p>
        </p:txBody>
      </p:sp>
      <p:pic>
        <p:nvPicPr>
          <p:cNvPr id="3" name="Picture 2" descr="A close up of a logo&#10;&#10;AI-generated content may be incorrect.">
            <a:extLst>
              <a:ext uri="{FF2B5EF4-FFF2-40B4-BE49-F238E27FC236}">
                <a16:creationId xmlns:a16="http://schemas.microsoft.com/office/drawing/2014/main" id="{CE949150-7928-AE44-F1AF-4C3B2EBB9A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64" t="10097" r="6743" b="8114"/>
          <a:stretch>
            <a:fillRect/>
          </a:stretch>
        </p:blipFill>
        <p:spPr>
          <a:xfrm>
            <a:off x="9325377" y="-4938"/>
            <a:ext cx="2734470" cy="888120"/>
          </a:xfrm>
          <a:prstGeom prst="rect">
            <a:avLst/>
          </a:prstGeom>
        </p:spPr>
      </p:pic>
      <p:pic>
        <p:nvPicPr>
          <p:cNvPr id="6" name="Picture 5" descr="A purple text on a white background&#10;&#10;AI-generated content may be incorrect.">
            <a:extLst>
              <a:ext uri="{FF2B5EF4-FFF2-40B4-BE49-F238E27FC236}">
                <a16:creationId xmlns:a16="http://schemas.microsoft.com/office/drawing/2014/main" id="{66D240AE-DE19-4AF8-E94C-AF1C7F757F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758" r="11994"/>
          <a:stretch>
            <a:fillRect/>
          </a:stretch>
        </p:blipFill>
        <p:spPr>
          <a:xfrm>
            <a:off x="9459851" y="773226"/>
            <a:ext cx="2734470" cy="70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36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9D8F9-C107-FCF4-C167-3D9710A29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4F4EC-3441-92FB-3194-03B174B3B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Tregenna Castle Resort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BD41695-951A-C919-2275-FFC35E126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825" y="1421342"/>
            <a:ext cx="6022975" cy="40153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2A7092-CED3-9661-A75F-227D9E8A40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3"/>
          <a:stretch/>
        </p:blipFill>
        <p:spPr>
          <a:xfrm>
            <a:off x="0" y="5966690"/>
            <a:ext cx="12192000" cy="8913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D5BF0B-816E-68A5-314A-A4761577CDC3}"/>
              </a:ext>
            </a:extLst>
          </p:cNvPr>
          <p:cNvSpPr txBox="1"/>
          <p:nvPr/>
        </p:nvSpPr>
        <p:spPr>
          <a:xfrm>
            <a:off x="838200" y="1885675"/>
            <a:ext cx="4218317" cy="2949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Your stay includes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Your room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Buffet Breakfast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Packed Lunch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3 course Dinner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Designated area to wash your boots before entering the resort</a:t>
            </a:r>
          </a:p>
        </p:txBody>
      </p:sp>
    </p:spTree>
    <p:extLst>
      <p:ext uri="{BB962C8B-B14F-4D97-AF65-F5344CB8AC3E}">
        <p14:creationId xmlns:p14="http://schemas.microsoft.com/office/powerpoint/2010/main" val="3593000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152B6-A9E2-5C7D-0B1E-8E93D1E92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23548-27F7-CAB3-28B8-D5F6E4760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267"/>
            <a:ext cx="10515600" cy="1325563"/>
          </a:xfrm>
        </p:spPr>
        <p:txBody>
          <a:bodyPr/>
          <a:lstStyle/>
          <a:p>
            <a:r>
              <a:rPr lang="en-GB" sz="3600">
                <a:latin typeface="Arial"/>
                <a:cs typeface="Arial"/>
              </a:rPr>
              <a:t>Get in touch with us for....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A035EC-44D1-2807-C4F0-AD6738FAD2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3"/>
          <a:stretch/>
        </p:blipFill>
        <p:spPr>
          <a:xfrm>
            <a:off x="0" y="5966690"/>
            <a:ext cx="12192000" cy="89130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EA3F50-B5F6-C16B-8B28-FCBA9415C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3551"/>
            <a:ext cx="8429403" cy="22999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3390" indent="-226695"/>
            <a:r>
              <a:rPr lang="en-GB"/>
              <a:t>Help with your online pages</a:t>
            </a:r>
          </a:p>
          <a:p>
            <a:pPr marL="453390" indent="-226695"/>
            <a:r>
              <a:rPr lang="en-GB"/>
              <a:t>More sponsorship forms</a:t>
            </a:r>
          </a:p>
          <a:p>
            <a:pPr marL="453390" indent="-226695"/>
            <a:r>
              <a:rPr lang="en-GB"/>
              <a:t>Posters to promote your sponsored walk</a:t>
            </a:r>
          </a:p>
          <a:p>
            <a:pPr marL="453390" indent="-226695"/>
            <a:r>
              <a:rPr lang="en-GB"/>
              <a:t>Collection tins to put with a poster</a:t>
            </a:r>
            <a:endParaRPr lang="en-GB" sz="14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663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03"/>
          <a:stretch/>
        </p:blipFill>
        <p:spPr>
          <a:xfrm>
            <a:off x="0" y="4821382"/>
            <a:ext cx="12192000" cy="20366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2" t="19662" r="12652" b="36432"/>
          <a:stretch/>
        </p:blipFill>
        <p:spPr>
          <a:xfrm>
            <a:off x="443347" y="443345"/>
            <a:ext cx="3352800" cy="11085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7273" y="1786246"/>
            <a:ext cx="84974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Looking forward to celebrating </a:t>
            </a:r>
          </a:p>
          <a:p>
            <a:pPr algn="ctr"/>
            <a:r>
              <a:rPr lang="en-GB" sz="44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30 years of the Annual Walk</a:t>
            </a:r>
            <a:br>
              <a:rPr lang="en-GB" sz="44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en-GB" sz="44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44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See you in Cornwall!</a:t>
            </a:r>
          </a:p>
        </p:txBody>
      </p:sp>
    </p:spTree>
    <p:extLst>
      <p:ext uri="{BB962C8B-B14F-4D97-AF65-F5344CB8AC3E}">
        <p14:creationId xmlns:p14="http://schemas.microsoft.com/office/powerpoint/2010/main" val="3602026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655AA-4596-133C-A29C-615DEE054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Breakfast, Lunch &amp; Dinner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12833-88E4-2F95-26FB-FC990FE65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1637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>
                <a:latin typeface="Arial" panose="020B0604020202020204" pitchFamily="34" charset="0"/>
                <a:cs typeface="Arial" panose="020B0604020202020204" pitchFamily="34" charset="0"/>
              </a:rPr>
              <a:t>Breakfast- Hot Buffet Breakfast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>
                <a:latin typeface="Arial" panose="020B0604020202020204" pitchFamily="34" charset="0"/>
                <a:cs typeface="Arial" panose="020B0604020202020204" pitchFamily="34" charset="0"/>
              </a:rPr>
              <a:t>Lunches provided by local caterer Zero Mile Kitchen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>
                <a:latin typeface="Arial" panose="020B0604020202020204" pitchFamily="34" charset="0"/>
                <a:cs typeface="Arial" panose="020B0604020202020204" pitchFamily="34" charset="0"/>
              </a:rPr>
              <a:t>3 Course Dinner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 dirty="0">
                <a:latin typeface="Arial"/>
                <a:cs typeface="Arial"/>
              </a:rPr>
              <a:t>We'll need to pre-order meals – watch out for an email from </a:t>
            </a:r>
            <a:br>
              <a:rPr lang="en-US" dirty="0"/>
            </a:br>
            <a:r>
              <a:rPr lang="en-GB" sz="1900" dirty="0">
                <a:latin typeface="Arial"/>
                <a:cs typeface="Arial"/>
              </a:rPr>
              <a:t>the Hospice</a:t>
            </a:r>
            <a:endParaRPr lang="en-GB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FCAF56-1D4F-0CFB-283A-126E6FF09A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3"/>
          <a:stretch/>
        </p:blipFill>
        <p:spPr>
          <a:xfrm>
            <a:off x="0" y="5966690"/>
            <a:ext cx="12192000" cy="891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174406-4FFD-FAA0-6F36-84A33A9AE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0663" t="31958" r="17716" b="11392"/>
          <a:stretch>
            <a:fillRect/>
          </a:stretch>
        </p:blipFill>
        <p:spPr>
          <a:xfrm>
            <a:off x="7576780" y="422054"/>
            <a:ext cx="2311881" cy="29960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A2E68D-6A83-CA9B-224F-2209D73CC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8757" y="422053"/>
            <a:ext cx="2071571" cy="2996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EED319-7242-9652-57AB-A2C6136E2C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30" t="6147" b="3966"/>
          <a:stretch>
            <a:fillRect/>
          </a:stretch>
        </p:blipFill>
        <p:spPr>
          <a:xfrm>
            <a:off x="7468059" y="3799879"/>
            <a:ext cx="4838700" cy="11689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C443BA-B02E-26B0-8B98-158E3FCE1B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8" b="13219"/>
          <a:stretch>
            <a:fillRect/>
          </a:stretch>
        </p:blipFill>
        <p:spPr>
          <a:xfrm>
            <a:off x="4909279" y="3429502"/>
            <a:ext cx="1892433" cy="20082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3608A0-B591-F60C-10A1-99A1B5CDBC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7" b="14629"/>
          <a:stretch>
            <a:fillRect/>
          </a:stretch>
        </p:blipFill>
        <p:spPr>
          <a:xfrm>
            <a:off x="2825157" y="3426132"/>
            <a:ext cx="1911829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86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23024-82A0-164E-38AE-39F45CB6B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8FCBA-D2F0-39AD-FB4B-223DA16BC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764" y="252699"/>
            <a:ext cx="10515600" cy="836816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Day One – Travel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A8362-76B1-2463-C2A5-25C67D8C1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4421"/>
            <a:ext cx="7498080" cy="5808688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 b="1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Train travellers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Take 10:02 from Paddington, arrives St </a:t>
            </a:r>
            <a:r>
              <a:rPr lang="en-GB" sz="1600" kern="10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Erth</a:t>
            </a:r>
            <a:r>
              <a:rPr lang="en-GB" sz="16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14:59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Coach will take you from St </a:t>
            </a:r>
            <a:r>
              <a:rPr lang="en-GB" sz="1600" kern="10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Erth</a:t>
            </a:r>
            <a:r>
              <a:rPr lang="en-GB" sz="16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to Tregenna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For those who haven’t booked already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4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Book your own tickets, groups of 3-9 can get 1/3 reduction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4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Senior railcard gives 1/3 reduction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 b="1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Car travellers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 kern="100">
                <a:latin typeface="Arial" panose="020B0604020202020204" pitchFamily="34" charset="0"/>
                <a:cs typeface="Arial" panose="020B0604020202020204" pitchFamily="34" charset="0"/>
              </a:rPr>
              <a:t>Make your own way to the Tregenna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 b="1" kern="100">
                <a:latin typeface="Arial" panose="020B0604020202020204" pitchFamily="34" charset="0"/>
                <a:cs typeface="Arial" panose="020B0604020202020204" pitchFamily="34" charset="0"/>
              </a:rPr>
              <a:t>All travellers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 kern="100">
                <a:latin typeface="Arial" panose="020B0604020202020204" pitchFamily="34" charset="0"/>
                <a:cs typeface="Arial" panose="020B0604020202020204" pitchFamily="34" charset="0"/>
              </a:rPr>
              <a:t>Please put a name label on the OUTSIDE of your suitcase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Please tell us which option you have chosen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At Dinner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 kern="100">
                <a:latin typeface="Arial" panose="020B0604020202020204" pitchFamily="34" charset="0"/>
                <a:cs typeface="Arial" panose="020B0604020202020204" pitchFamily="34" charset="0"/>
              </a:rPr>
              <a:t>MC outlines distances for the next day</a:t>
            </a: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 kern="100">
                <a:latin typeface="Arial" panose="020B0604020202020204" pitchFamily="34" charset="0"/>
                <a:cs typeface="Arial" panose="020B0604020202020204" pitchFamily="34" charset="0"/>
              </a:rPr>
              <a:t>You will be asked to choose your distance for the next day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 kern="100">
                <a:latin typeface="Arial" panose="020B0604020202020204" pitchFamily="34" charset="0"/>
                <a:cs typeface="Arial" panose="020B0604020202020204" pitchFamily="34" charset="0"/>
              </a:rPr>
              <a:t>Armbands handed out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1600" kern="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900" b="1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F7D89D-D63D-33D0-8A13-BEAC04B808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3"/>
          <a:stretch/>
        </p:blipFill>
        <p:spPr>
          <a:xfrm>
            <a:off x="0" y="5966690"/>
            <a:ext cx="12192000" cy="89130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731EE43-F055-AC24-F6D6-CD813BF30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65" y="470810"/>
            <a:ext cx="3240000" cy="2669223"/>
          </a:xfrm>
          <a:custGeom>
            <a:avLst/>
            <a:gdLst>
              <a:gd name="csX0" fmla="*/ 0 w 3240000"/>
              <a:gd name="csY0" fmla="*/ 0 h 2669223"/>
              <a:gd name="csX1" fmla="*/ 583200 w 3240000"/>
              <a:gd name="csY1" fmla="*/ 0 h 2669223"/>
              <a:gd name="csX2" fmla="*/ 1296000 w 3240000"/>
              <a:gd name="csY2" fmla="*/ 0 h 2669223"/>
              <a:gd name="csX3" fmla="*/ 1911600 w 3240000"/>
              <a:gd name="csY3" fmla="*/ 0 h 2669223"/>
              <a:gd name="csX4" fmla="*/ 2624400 w 3240000"/>
              <a:gd name="csY4" fmla="*/ 0 h 2669223"/>
              <a:gd name="csX5" fmla="*/ 3240000 w 3240000"/>
              <a:gd name="csY5" fmla="*/ 0 h 2669223"/>
              <a:gd name="csX6" fmla="*/ 3240000 w 3240000"/>
              <a:gd name="csY6" fmla="*/ 613921 h 2669223"/>
              <a:gd name="csX7" fmla="*/ 3240000 w 3240000"/>
              <a:gd name="csY7" fmla="*/ 1201150 h 2669223"/>
              <a:gd name="csX8" fmla="*/ 3240000 w 3240000"/>
              <a:gd name="csY8" fmla="*/ 1788379 h 2669223"/>
              <a:gd name="csX9" fmla="*/ 3240000 w 3240000"/>
              <a:gd name="csY9" fmla="*/ 2669223 h 2669223"/>
              <a:gd name="csX10" fmla="*/ 2527200 w 3240000"/>
              <a:gd name="csY10" fmla="*/ 2669223 h 2669223"/>
              <a:gd name="csX11" fmla="*/ 1976400 w 3240000"/>
              <a:gd name="csY11" fmla="*/ 2669223 h 2669223"/>
              <a:gd name="csX12" fmla="*/ 1425600 w 3240000"/>
              <a:gd name="csY12" fmla="*/ 2669223 h 2669223"/>
              <a:gd name="csX13" fmla="*/ 842400 w 3240000"/>
              <a:gd name="csY13" fmla="*/ 2669223 h 2669223"/>
              <a:gd name="csX14" fmla="*/ 0 w 3240000"/>
              <a:gd name="csY14" fmla="*/ 2669223 h 2669223"/>
              <a:gd name="csX15" fmla="*/ 0 w 3240000"/>
              <a:gd name="csY15" fmla="*/ 1948533 h 2669223"/>
              <a:gd name="csX16" fmla="*/ 0 w 3240000"/>
              <a:gd name="csY16" fmla="*/ 1361304 h 2669223"/>
              <a:gd name="csX17" fmla="*/ 0 w 3240000"/>
              <a:gd name="csY17" fmla="*/ 774075 h 2669223"/>
              <a:gd name="csX18" fmla="*/ 0 w 3240000"/>
              <a:gd name="csY18" fmla="*/ 0 h 26692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3240000" h="2669223" extrusionOk="0">
                <a:moveTo>
                  <a:pt x="0" y="0"/>
                </a:moveTo>
                <a:cubicBezTo>
                  <a:pt x="145821" y="21822"/>
                  <a:pt x="318184" y="-10420"/>
                  <a:pt x="583200" y="0"/>
                </a:cubicBezTo>
                <a:cubicBezTo>
                  <a:pt x="848216" y="10420"/>
                  <a:pt x="1110472" y="-19069"/>
                  <a:pt x="1296000" y="0"/>
                </a:cubicBezTo>
                <a:cubicBezTo>
                  <a:pt x="1481528" y="19069"/>
                  <a:pt x="1711910" y="18324"/>
                  <a:pt x="1911600" y="0"/>
                </a:cubicBezTo>
                <a:cubicBezTo>
                  <a:pt x="2111290" y="-18324"/>
                  <a:pt x="2401517" y="-13902"/>
                  <a:pt x="2624400" y="0"/>
                </a:cubicBezTo>
                <a:cubicBezTo>
                  <a:pt x="2847283" y="13902"/>
                  <a:pt x="3070872" y="19473"/>
                  <a:pt x="3240000" y="0"/>
                </a:cubicBezTo>
                <a:cubicBezTo>
                  <a:pt x="3251905" y="253942"/>
                  <a:pt x="3263813" y="352667"/>
                  <a:pt x="3240000" y="613921"/>
                </a:cubicBezTo>
                <a:cubicBezTo>
                  <a:pt x="3216187" y="875175"/>
                  <a:pt x="3213316" y="1074144"/>
                  <a:pt x="3240000" y="1201150"/>
                </a:cubicBezTo>
                <a:cubicBezTo>
                  <a:pt x="3266684" y="1328156"/>
                  <a:pt x="3253901" y="1569759"/>
                  <a:pt x="3240000" y="1788379"/>
                </a:cubicBezTo>
                <a:cubicBezTo>
                  <a:pt x="3226099" y="2006999"/>
                  <a:pt x="3254810" y="2473079"/>
                  <a:pt x="3240000" y="2669223"/>
                </a:cubicBezTo>
                <a:cubicBezTo>
                  <a:pt x="2966762" y="2675081"/>
                  <a:pt x="2857801" y="2636517"/>
                  <a:pt x="2527200" y="2669223"/>
                </a:cubicBezTo>
                <a:cubicBezTo>
                  <a:pt x="2196599" y="2701929"/>
                  <a:pt x="2091552" y="2666578"/>
                  <a:pt x="1976400" y="2669223"/>
                </a:cubicBezTo>
                <a:cubicBezTo>
                  <a:pt x="1861248" y="2671868"/>
                  <a:pt x="1604240" y="2680933"/>
                  <a:pt x="1425600" y="2669223"/>
                </a:cubicBezTo>
                <a:cubicBezTo>
                  <a:pt x="1246960" y="2657513"/>
                  <a:pt x="1055152" y="2664904"/>
                  <a:pt x="842400" y="2669223"/>
                </a:cubicBezTo>
                <a:cubicBezTo>
                  <a:pt x="629648" y="2673542"/>
                  <a:pt x="278973" y="2679301"/>
                  <a:pt x="0" y="2669223"/>
                </a:cubicBezTo>
                <a:cubicBezTo>
                  <a:pt x="-16744" y="2479944"/>
                  <a:pt x="33097" y="2115650"/>
                  <a:pt x="0" y="1948533"/>
                </a:cubicBezTo>
                <a:cubicBezTo>
                  <a:pt x="-33097" y="1781416"/>
                  <a:pt x="19073" y="1633027"/>
                  <a:pt x="0" y="1361304"/>
                </a:cubicBezTo>
                <a:cubicBezTo>
                  <a:pt x="-19073" y="1089581"/>
                  <a:pt x="27423" y="1026112"/>
                  <a:pt x="0" y="774075"/>
                </a:cubicBezTo>
                <a:cubicBezTo>
                  <a:pt x="-27423" y="522038"/>
                  <a:pt x="-12695" y="284343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94370989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ountryside Driving: What You Need to Know | Brindley Group">
            <a:extLst>
              <a:ext uri="{FF2B5EF4-FFF2-40B4-BE49-F238E27FC236}">
                <a16:creationId xmlns:a16="http://schemas.microsoft.com/office/drawing/2014/main" id="{7B519326-500C-67EB-0BDB-DD0BA552D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65" y="3508092"/>
            <a:ext cx="3240000" cy="2879098"/>
          </a:xfrm>
          <a:custGeom>
            <a:avLst/>
            <a:gdLst>
              <a:gd name="csX0" fmla="*/ 0 w 3240000"/>
              <a:gd name="csY0" fmla="*/ 0 h 2879098"/>
              <a:gd name="csX1" fmla="*/ 680400 w 3240000"/>
              <a:gd name="csY1" fmla="*/ 0 h 2879098"/>
              <a:gd name="csX2" fmla="*/ 1231200 w 3240000"/>
              <a:gd name="csY2" fmla="*/ 0 h 2879098"/>
              <a:gd name="csX3" fmla="*/ 1814400 w 3240000"/>
              <a:gd name="csY3" fmla="*/ 0 h 2879098"/>
              <a:gd name="csX4" fmla="*/ 2397600 w 3240000"/>
              <a:gd name="csY4" fmla="*/ 0 h 2879098"/>
              <a:gd name="csX5" fmla="*/ 3240000 w 3240000"/>
              <a:gd name="csY5" fmla="*/ 0 h 2879098"/>
              <a:gd name="csX6" fmla="*/ 3240000 w 3240000"/>
              <a:gd name="csY6" fmla="*/ 547029 h 2879098"/>
              <a:gd name="csX7" fmla="*/ 3240000 w 3240000"/>
              <a:gd name="csY7" fmla="*/ 1151639 h 2879098"/>
              <a:gd name="csX8" fmla="*/ 3240000 w 3240000"/>
              <a:gd name="csY8" fmla="*/ 1785041 h 2879098"/>
              <a:gd name="csX9" fmla="*/ 3240000 w 3240000"/>
              <a:gd name="csY9" fmla="*/ 2879098 h 2879098"/>
              <a:gd name="csX10" fmla="*/ 2624400 w 3240000"/>
              <a:gd name="csY10" fmla="*/ 2879098 h 2879098"/>
              <a:gd name="csX11" fmla="*/ 2008800 w 3240000"/>
              <a:gd name="csY11" fmla="*/ 2879098 h 2879098"/>
              <a:gd name="csX12" fmla="*/ 1425600 w 3240000"/>
              <a:gd name="csY12" fmla="*/ 2879098 h 2879098"/>
              <a:gd name="csX13" fmla="*/ 777600 w 3240000"/>
              <a:gd name="csY13" fmla="*/ 2879098 h 2879098"/>
              <a:gd name="csX14" fmla="*/ 0 w 3240000"/>
              <a:gd name="csY14" fmla="*/ 2879098 h 2879098"/>
              <a:gd name="csX15" fmla="*/ 0 w 3240000"/>
              <a:gd name="csY15" fmla="*/ 2360860 h 2879098"/>
              <a:gd name="csX16" fmla="*/ 0 w 3240000"/>
              <a:gd name="csY16" fmla="*/ 1785041 h 2879098"/>
              <a:gd name="csX17" fmla="*/ 0 w 3240000"/>
              <a:gd name="csY17" fmla="*/ 1180430 h 2879098"/>
              <a:gd name="csX18" fmla="*/ 0 w 3240000"/>
              <a:gd name="csY18" fmla="*/ 547029 h 2879098"/>
              <a:gd name="csX19" fmla="*/ 0 w 3240000"/>
              <a:gd name="csY19" fmla="*/ 0 h 287909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3240000" h="2879098" extrusionOk="0">
                <a:moveTo>
                  <a:pt x="0" y="0"/>
                </a:moveTo>
                <a:cubicBezTo>
                  <a:pt x="157087" y="6512"/>
                  <a:pt x="343102" y="33726"/>
                  <a:pt x="680400" y="0"/>
                </a:cubicBezTo>
                <a:cubicBezTo>
                  <a:pt x="1017698" y="-33726"/>
                  <a:pt x="1030843" y="22724"/>
                  <a:pt x="1231200" y="0"/>
                </a:cubicBezTo>
                <a:cubicBezTo>
                  <a:pt x="1431557" y="-22724"/>
                  <a:pt x="1562045" y="-25689"/>
                  <a:pt x="1814400" y="0"/>
                </a:cubicBezTo>
                <a:cubicBezTo>
                  <a:pt x="2066755" y="25689"/>
                  <a:pt x="2142723" y="-10949"/>
                  <a:pt x="2397600" y="0"/>
                </a:cubicBezTo>
                <a:cubicBezTo>
                  <a:pt x="2652477" y="10949"/>
                  <a:pt x="2945064" y="-5937"/>
                  <a:pt x="3240000" y="0"/>
                </a:cubicBezTo>
                <a:cubicBezTo>
                  <a:pt x="3215723" y="112811"/>
                  <a:pt x="3216424" y="427893"/>
                  <a:pt x="3240000" y="547029"/>
                </a:cubicBezTo>
                <a:cubicBezTo>
                  <a:pt x="3263576" y="666165"/>
                  <a:pt x="3235216" y="1012459"/>
                  <a:pt x="3240000" y="1151639"/>
                </a:cubicBezTo>
                <a:cubicBezTo>
                  <a:pt x="3244785" y="1290819"/>
                  <a:pt x="3243269" y="1479189"/>
                  <a:pt x="3240000" y="1785041"/>
                </a:cubicBezTo>
                <a:cubicBezTo>
                  <a:pt x="3236731" y="2090893"/>
                  <a:pt x="3283977" y="2381107"/>
                  <a:pt x="3240000" y="2879098"/>
                </a:cubicBezTo>
                <a:cubicBezTo>
                  <a:pt x="2939000" y="2876915"/>
                  <a:pt x="2921018" y="2866421"/>
                  <a:pt x="2624400" y="2879098"/>
                </a:cubicBezTo>
                <a:cubicBezTo>
                  <a:pt x="2327782" y="2891775"/>
                  <a:pt x="2183053" y="2897545"/>
                  <a:pt x="2008800" y="2879098"/>
                </a:cubicBezTo>
                <a:cubicBezTo>
                  <a:pt x="1834547" y="2860651"/>
                  <a:pt x="1580895" y="2901079"/>
                  <a:pt x="1425600" y="2879098"/>
                </a:cubicBezTo>
                <a:cubicBezTo>
                  <a:pt x="1270305" y="2857117"/>
                  <a:pt x="1016319" y="2891927"/>
                  <a:pt x="777600" y="2879098"/>
                </a:cubicBezTo>
                <a:cubicBezTo>
                  <a:pt x="538881" y="2866269"/>
                  <a:pt x="279181" y="2893652"/>
                  <a:pt x="0" y="2879098"/>
                </a:cubicBezTo>
                <a:cubicBezTo>
                  <a:pt x="-3030" y="2765213"/>
                  <a:pt x="-3861" y="2483764"/>
                  <a:pt x="0" y="2360860"/>
                </a:cubicBezTo>
                <a:cubicBezTo>
                  <a:pt x="3861" y="2237956"/>
                  <a:pt x="-13259" y="2010718"/>
                  <a:pt x="0" y="1785041"/>
                </a:cubicBezTo>
                <a:cubicBezTo>
                  <a:pt x="13259" y="1559364"/>
                  <a:pt x="-15318" y="1310082"/>
                  <a:pt x="0" y="1180430"/>
                </a:cubicBezTo>
                <a:cubicBezTo>
                  <a:pt x="15318" y="1050778"/>
                  <a:pt x="22126" y="839187"/>
                  <a:pt x="0" y="547029"/>
                </a:cubicBezTo>
                <a:cubicBezTo>
                  <a:pt x="-22126" y="254871"/>
                  <a:pt x="15762" y="266825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262166882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407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35B7D-1300-540A-3836-2B0D53D0B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22931-FF94-FB4B-1298-42E700FF0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How does the walk work?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40A16D89-E586-CE15-9B6A-9DC0B70302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5435" y="1655455"/>
            <a:ext cx="3315995" cy="73700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 b="1">
                <a:latin typeface="Arial" panose="020B0604020202020204" pitchFamily="34" charset="0"/>
                <a:cs typeface="Arial" panose="020B0604020202020204" pitchFamily="34" charset="0"/>
              </a:rPr>
              <a:t>Do you want a challenge?</a:t>
            </a: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56C3A6-7F95-AFE5-F0BA-F69BCAD23F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3"/>
          <a:stretch/>
        </p:blipFill>
        <p:spPr>
          <a:xfrm>
            <a:off x="0" y="5966690"/>
            <a:ext cx="12192000" cy="891309"/>
          </a:xfrm>
          <a:prstGeom prst="rect">
            <a:avLst/>
          </a:prstGeom>
        </p:spPr>
      </p:pic>
      <p:sp>
        <p:nvSpPr>
          <p:cNvPr id="37" name="Content Placeholder 33">
            <a:extLst>
              <a:ext uri="{FF2B5EF4-FFF2-40B4-BE49-F238E27FC236}">
                <a16:creationId xmlns:a16="http://schemas.microsoft.com/office/drawing/2014/main" id="{11ADE1A5-F345-F756-3C34-956C96A94CF1}"/>
              </a:ext>
            </a:extLst>
          </p:cNvPr>
          <p:cNvSpPr txBox="1">
            <a:spLocks/>
          </p:cNvSpPr>
          <p:nvPr/>
        </p:nvSpPr>
        <p:spPr>
          <a:xfrm>
            <a:off x="5668769" y="1655455"/>
            <a:ext cx="5253727" cy="737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b="1"/>
            </a:pPr>
            <a:r>
              <a:rPr lang="en-GB" sz="1900">
                <a:latin typeface="Arial" panose="020B0604020202020204" pitchFamily="34" charset="0"/>
                <a:cs typeface="Arial" panose="020B0604020202020204" pitchFamily="34" charset="0"/>
              </a:rPr>
              <a:t>Walk in small groups at your own speed</a:t>
            </a:r>
          </a:p>
        </p:txBody>
      </p:sp>
      <p:sp>
        <p:nvSpPr>
          <p:cNvPr id="38" name="Content Placeholder 33">
            <a:extLst>
              <a:ext uri="{FF2B5EF4-FFF2-40B4-BE49-F238E27FC236}">
                <a16:creationId xmlns:a16="http://schemas.microsoft.com/office/drawing/2014/main" id="{8AFB8FFE-EA93-6AC9-B094-EC29A273A5A8}"/>
              </a:ext>
            </a:extLst>
          </p:cNvPr>
          <p:cNvSpPr txBox="1">
            <a:spLocks/>
          </p:cNvSpPr>
          <p:nvPr/>
        </p:nvSpPr>
        <p:spPr>
          <a:xfrm>
            <a:off x="6092228" y="1619365"/>
            <a:ext cx="2802148" cy="732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ontent Placeholder 33">
            <a:extLst>
              <a:ext uri="{FF2B5EF4-FFF2-40B4-BE49-F238E27FC236}">
                <a16:creationId xmlns:a16="http://schemas.microsoft.com/office/drawing/2014/main" id="{B83E83F1-76DC-6DE9-8379-B2129F0BBA1E}"/>
              </a:ext>
            </a:extLst>
          </p:cNvPr>
          <p:cNvSpPr txBox="1">
            <a:spLocks/>
          </p:cNvSpPr>
          <p:nvPr/>
        </p:nvSpPr>
        <p:spPr>
          <a:xfrm>
            <a:off x="8964409" y="1615352"/>
            <a:ext cx="2802148" cy="7329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ontent Placeholder 33">
            <a:extLst>
              <a:ext uri="{FF2B5EF4-FFF2-40B4-BE49-F238E27FC236}">
                <a16:creationId xmlns:a16="http://schemas.microsoft.com/office/drawing/2014/main" id="{08441022-5D14-BEAB-139C-AF5023F588D7}"/>
              </a:ext>
            </a:extLst>
          </p:cNvPr>
          <p:cNvSpPr txBox="1">
            <a:spLocks/>
          </p:cNvSpPr>
          <p:nvPr/>
        </p:nvSpPr>
        <p:spPr>
          <a:xfrm>
            <a:off x="253063" y="2097394"/>
            <a:ext cx="4663766" cy="33117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 b="1">
                <a:latin typeface="Arial" panose="020B0604020202020204" pitchFamily="34" charset="0"/>
                <a:cs typeface="Arial" panose="020B0604020202020204" pitchFamily="34" charset="0"/>
              </a:rPr>
              <a:t>Choice of distance each day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 b="1">
                <a:latin typeface="Arial" panose="020B0604020202020204" pitchFamily="34" charset="0"/>
                <a:cs typeface="Arial" panose="020B0604020202020204" pitchFamily="34" charset="0"/>
              </a:rPr>
              <a:t>Ultra</a:t>
            </a: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– for the stronger, faster walker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 b="1"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– a full day walk at a similar pace to the rural training walks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 b="1">
                <a:latin typeface="Arial" panose="020B0604020202020204" pitchFamily="34" charset="0"/>
                <a:cs typeface="Arial" panose="020B0604020202020204" pitchFamily="34" charset="0"/>
              </a:rPr>
              <a:t>Short </a:t>
            </a: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– a shorter walk which can be accomplished at a more leisurely pace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 b="1">
                <a:latin typeface="Arial" panose="020B0604020202020204" pitchFamily="34" charset="0"/>
                <a:cs typeface="Arial" panose="020B0604020202020204" pitchFamily="34" charset="0"/>
              </a:rPr>
              <a:t>You will be asked to choose your distance for the following day at dinner</a:t>
            </a:r>
            <a:endParaRPr lang="en-US" sz="19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ontent Placeholder 33">
            <a:extLst>
              <a:ext uri="{FF2B5EF4-FFF2-40B4-BE49-F238E27FC236}">
                <a16:creationId xmlns:a16="http://schemas.microsoft.com/office/drawing/2014/main" id="{BA81A461-94DD-C64B-873B-5D8AFD99A169}"/>
              </a:ext>
            </a:extLst>
          </p:cNvPr>
          <p:cNvSpPr txBox="1">
            <a:spLocks/>
          </p:cNvSpPr>
          <p:nvPr/>
        </p:nvSpPr>
        <p:spPr>
          <a:xfrm>
            <a:off x="5636627" y="2023957"/>
            <a:ext cx="5253727" cy="3861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>
                <a:latin typeface="Arial" panose="020B0604020202020204" pitchFamily="34" charset="0"/>
                <a:cs typeface="Arial" panose="020B0604020202020204" pitchFamily="34" charset="0"/>
              </a:rPr>
              <a:t>Groups seem to naturally form – anyone can walk with anyone</a:t>
            </a:r>
            <a:endParaRPr lang="en-US" sz="1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>
                <a:latin typeface="Arial" panose="020B0604020202020204" pitchFamily="34" charset="0"/>
                <a:cs typeface="Arial" panose="020B0604020202020204" pitchFamily="34" charset="0"/>
              </a:rPr>
              <a:t>Emergency phone numbers will be given out</a:t>
            </a:r>
            <a:endParaRPr lang="en-US" sz="1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>
                <a:latin typeface="Arial" panose="020B0604020202020204" pitchFamily="34" charset="0"/>
                <a:cs typeface="Arial" panose="020B0604020202020204" pitchFamily="34" charset="0"/>
              </a:rPr>
              <a:t>Public loos not always available on the route (check walk notes)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900" b="1">
                <a:latin typeface="Arial" panose="020B0604020202020204" pitchFamily="34" charset="0"/>
                <a:cs typeface="Arial" panose="020B0604020202020204" pitchFamily="34" charset="0"/>
              </a:rPr>
              <a:t>Cut off times at penultimate check point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>
                <a:latin typeface="Arial" panose="020B0604020202020204" pitchFamily="34" charset="0"/>
                <a:cs typeface="Arial" panose="020B0604020202020204" pitchFamily="34" charset="0"/>
              </a:rPr>
              <a:t>To ensure that the coach is not delayed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>
                <a:latin typeface="Arial" panose="020B0604020202020204" pitchFamily="34" charset="0"/>
                <a:cs typeface="Arial" panose="020B0604020202020204" pitchFamily="34" charset="0"/>
              </a:rPr>
              <a:t>Walkers need to have left penultimate CP by specified time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>
                <a:latin typeface="Arial" panose="020B0604020202020204" pitchFamily="34" charset="0"/>
                <a:cs typeface="Arial" panose="020B0604020202020204" pitchFamily="34" charset="0"/>
              </a:rPr>
              <a:t>Walk has been designed so that walkers should be able to complete their selected distance.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ontent Placeholder 33">
            <a:extLst>
              <a:ext uri="{FF2B5EF4-FFF2-40B4-BE49-F238E27FC236}">
                <a16:creationId xmlns:a16="http://schemas.microsoft.com/office/drawing/2014/main" id="{185ABCC9-F340-6923-DA6A-D513792E089B}"/>
              </a:ext>
            </a:extLst>
          </p:cNvPr>
          <p:cNvSpPr txBox="1">
            <a:spLocks/>
          </p:cNvSpPr>
          <p:nvPr/>
        </p:nvSpPr>
        <p:spPr>
          <a:xfrm>
            <a:off x="6095998" y="2429510"/>
            <a:ext cx="2802148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1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4AC7D53-650F-5B83-A55C-2904C0589559}"/>
              </a:ext>
            </a:extLst>
          </p:cNvPr>
          <p:cNvSpPr/>
          <p:nvPr/>
        </p:nvSpPr>
        <p:spPr>
          <a:xfrm>
            <a:off x="3886705" y="1599950"/>
            <a:ext cx="568476" cy="568476"/>
          </a:xfrm>
          <a:prstGeom prst="rect">
            <a:avLst/>
          </a:prstGeom>
          <a:blipFill rotWithShape="1"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8" name="Rectangle 47" descr="Group of People">
            <a:extLst>
              <a:ext uri="{FF2B5EF4-FFF2-40B4-BE49-F238E27FC236}">
                <a16:creationId xmlns:a16="http://schemas.microsoft.com/office/drawing/2014/main" id="{F3B2BCFA-A088-AAEA-09EA-E783EAA32C4C}"/>
              </a:ext>
            </a:extLst>
          </p:cNvPr>
          <p:cNvSpPr/>
          <p:nvPr/>
        </p:nvSpPr>
        <p:spPr>
          <a:xfrm>
            <a:off x="10890354" y="1566491"/>
            <a:ext cx="568476" cy="568476"/>
          </a:xfrm>
          <a:prstGeom prst="rect">
            <a:avLst/>
          </a:prstGeom>
          <a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941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57FB3-C2CB-AE2A-2620-50031E52A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EB44C-42BB-D8E8-DC0A-7EFEECF45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Checkpoints and Sweepers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D70F4B-F0CB-2C46-9FA2-DFDBF5E416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3"/>
          <a:stretch/>
        </p:blipFill>
        <p:spPr>
          <a:xfrm>
            <a:off x="0" y="5966690"/>
            <a:ext cx="12192000" cy="891309"/>
          </a:xfrm>
          <a:prstGeom prst="rect">
            <a:avLst/>
          </a:prstGeom>
        </p:spPr>
      </p:pic>
      <p:sp>
        <p:nvSpPr>
          <p:cNvPr id="37" name="Content Placeholder 33">
            <a:extLst>
              <a:ext uri="{FF2B5EF4-FFF2-40B4-BE49-F238E27FC236}">
                <a16:creationId xmlns:a16="http://schemas.microsoft.com/office/drawing/2014/main" id="{3D899C55-1AA5-282C-8C82-E7EB2EECA1B0}"/>
              </a:ext>
            </a:extLst>
          </p:cNvPr>
          <p:cNvSpPr txBox="1">
            <a:spLocks/>
          </p:cNvSpPr>
          <p:nvPr/>
        </p:nvSpPr>
        <p:spPr>
          <a:xfrm>
            <a:off x="3293848" y="1615352"/>
            <a:ext cx="2802149" cy="737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b="1"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ontent Placeholder 33">
            <a:extLst>
              <a:ext uri="{FF2B5EF4-FFF2-40B4-BE49-F238E27FC236}">
                <a16:creationId xmlns:a16="http://schemas.microsoft.com/office/drawing/2014/main" id="{2CEE5525-1A18-4FF4-4257-9791EC2EA725}"/>
              </a:ext>
            </a:extLst>
          </p:cNvPr>
          <p:cNvSpPr txBox="1">
            <a:spLocks/>
          </p:cNvSpPr>
          <p:nvPr/>
        </p:nvSpPr>
        <p:spPr>
          <a:xfrm>
            <a:off x="567555" y="1538200"/>
            <a:ext cx="2802148" cy="732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900" b="1">
                <a:latin typeface="Arial" panose="020B0604020202020204" pitchFamily="34" charset="0"/>
                <a:cs typeface="Arial" panose="020B0604020202020204" pitchFamily="34" charset="0"/>
              </a:rPr>
              <a:t>Checkpoints</a:t>
            </a: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ontent Placeholder 33">
            <a:extLst>
              <a:ext uri="{FF2B5EF4-FFF2-40B4-BE49-F238E27FC236}">
                <a16:creationId xmlns:a16="http://schemas.microsoft.com/office/drawing/2014/main" id="{C7DEC91A-BF25-890B-7892-8CD239198BB4}"/>
              </a:ext>
            </a:extLst>
          </p:cNvPr>
          <p:cNvSpPr txBox="1">
            <a:spLocks/>
          </p:cNvSpPr>
          <p:nvPr/>
        </p:nvSpPr>
        <p:spPr>
          <a:xfrm>
            <a:off x="6346967" y="1527756"/>
            <a:ext cx="2802148" cy="7329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900" b="1">
                <a:latin typeface="Arial" panose="020B0604020202020204" pitchFamily="34" charset="0"/>
                <a:cs typeface="Arial" panose="020B0604020202020204" pitchFamily="34" charset="0"/>
              </a:rPr>
              <a:t>Sweepers</a:t>
            </a: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ontent Placeholder 33">
            <a:extLst>
              <a:ext uri="{FF2B5EF4-FFF2-40B4-BE49-F238E27FC236}">
                <a16:creationId xmlns:a16="http://schemas.microsoft.com/office/drawing/2014/main" id="{4759FB2F-6D2F-88AD-7F70-1AC4DF00C501}"/>
              </a:ext>
            </a:extLst>
          </p:cNvPr>
          <p:cNvSpPr txBox="1">
            <a:spLocks/>
          </p:cNvSpPr>
          <p:nvPr/>
        </p:nvSpPr>
        <p:spPr>
          <a:xfrm>
            <a:off x="417900" y="2429509"/>
            <a:ext cx="2802148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1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ontent Placeholder 33">
            <a:extLst>
              <a:ext uri="{FF2B5EF4-FFF2-40B4-BE49-F238E27FC236}">
                <a16:creationId xmlns:a16="http://schemas.microsoft.com/office/drawing/2014/main" id="{64094D28-36E5-223F-BCC5-661FCB96B3FC}"/>
              </a:ext>
            </a:extLst>
          </p:cNvPr>
          <p:cNvSpPr txBox="1">
            <a:spLocks/>
          </p:cNvSpPr>
          <p:nvPr/>
        </p:nvSpPr>
        <p:spPr>
          <a:xfrm>
            <a:off x="3293849" y="2429509"/>
            <a:ext cx="2802149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ontent Placeholder 33">
            <a:extLst>
              <a:ext uri="{FF2B5EF4-FFF2-40B4-BE49-F238E27FC236}">
                <a16:creationId xmlns:a16="http://schemas.microsoft.com/office/drawing/2014/main" id="{7D9681BC-881F-CE17-DD0C-C7DC6AA2857C}"/>
              </a:ext>
            </a:extLst>
          </p:cNvPr>
          <p:cNvSpPr txBox="1">
            <a:spLocks/>
          </p:cNvSpPr>
          <p:nvPr/>
        </p:nvSpPr>
        <p:spPr>
          <a:xfrm>
            <a:off x="522375" y="1943272"/>
            <a:ext cx="4596765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>
                <a:latin typeface="Arial" panose="020B0604020202020204" pitchFamily="34" charset="0"/>
                <a:cs typeface="Arial" panose="020B0604020202020204" pitchFamily="34" charset="0"/>
              </a:rPr>
              <a:t>Every 4 -5 miles</a:t>
            </a:r>
            <a:endParaRPr lang="en-US" sz="1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>
                <a:latin typeface="Arial" panose="020B0604020202020204" pitchFamily="34" charset="0"/>
                <a:cs typeface="Arial" panose="020B0604020202020204" pitchFamily="34" charset="0"/>
              </a:rPr>
              <a:t>Give your walker number to the checker and make sure they tick you off</a:t>
            </a:r>
            <a:endParaRPr lang="en-US" sz="1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>
                <a:latin typeface="Arial" panose="020B0604020202020204" pitchFamily="34" charset="0"/>
                <a:cs typeface="Arial" panose="020B0604020202020204" pitchFamily="34" charset="0"/>
              </a:rPr>
              <a:t>Feel free to top up your water bottle</a:t>
            </a:r>
            <a:endParaRPr lang="en-US" sz="1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1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Content Placeholder 33">
            <a:extLst>
              <a:ext uri="{FF2B5EF4-FFF2-40B4-BE49-F238E27FC236}">
                <a16:creationId xmlns:a16="http://schemas.microsoft.com/office/drawing/2014/main" id="{3A99503C-E42E-2E23-DEA9-BA1AE832E27A}"/>
              </a:ext>
            </a:extLst>
          </p:cNvPr>
          <p:cNvSpPr txBox="1">
            <a:spLocks/>
          </p:cNvSpPr>
          <p:nvPr/>
        </p:nvSpPr>
        <p:spPr>
          <a:xfrm>
            <a:off x="6175858" y="1971405"/>
            <a:ext cx="2802148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>
                <a:latin typeface="Arial" panose="020B0604020202020204" pitchFamily="34" charset="0"/>
                <a:cs typeface="Arial" panose="020B0604020202020204" pitchFamily="34" charset="0"/>
              </a:rPr>
              <a:t>Stay at the back </a:t>
            </a:r>
            <a:br>
              <a:rPr lang="en-GB" sz="19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900">
                <a:latin typeface="Arial" panose="020B0604020202020204" pitchFamily="34" charset="0"/>
                <a:cs typeface="Arial" panose="020B0604020202020204" pitchFamily="34" charset="0"/>
              </a:rPr>
              <a:t>of the walk</a:t>
            </a:r>
            <a:endParaRPr lang="en-US" sz="1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>
                <a:latin typeface="Arial" panose="020B0604020202020204" pitchFamily="34" charset="0"/>
                <a:cs typeface="Arial" panose="020B0604020202020204" pitchFamily="34" charset="0"/>
              </a:rPr>
              <a:t>All should be ticked off when they reach the checkpoint</a:t>
            </a:r>
            <a:endParaRPr lang="en-US" sz="1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1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 descr="A group of people hiking in a field&#10;&#10;AI-generated content may be incorrect.">
            <a:extLst>
              <a:ext uri="{FF2B5EF4-FFF2-40B4-BE49-F238E27FC236}">
                <a16:creationId xmlns:a16="http://schemas.microsoft.com/office/drawing/2014/main" id="{815F913C-F46B-41BF-B4B9-52738C04F3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t="1" r="2258" b="-2"/>
          <a:stretch>
            <a:fillRect/>
          </a:stretch>
        </p:blipFill>
        <p:spPr>
          <a:xfrm>
            <a:off x="6381781" y="3608470"/>
            <a:ext cx="2802148" cy="2368663"/>
          </a:xfrm>
          <a:custGeom>
            <a:avLst/>
            <a:gdLst/>
            <a:ahLst/>
            <a:cxnLst/>
            <a:rect l="l" t="t" r="r" b="b"/>
            <a:pathLst>
              <a:path w="2757736" h="2524633">
                <a:moveTo>
                  <a:pt x="21123" y="0"/>
                </a:moveTo>
                <a:lnTo>
                  <a:pt x="2731055" y="0"/>
                </a:lnTo>
                <a:lnTo>
                  <a:pt x="2730838" y="5093"/>
                </a:lnTo>
                <a:cubicBezTo>
                  <a:pt x="2730487" y="45377"/>
                  <a:pt x="2732295" y="85646"/>
                  <a:pt x="2738658" y="125789"/>
                </a:cubicBezTo>
                <a:cubicBezTo>
                  <a:pt x="2756621" y="238377"/>
                  <a:pt x="2761924" y="352450"/>
                  <a:pt x="2754463" y="466085"/>
                </a:cubicBezTo>
                <a:cubicBezTo>
                  <a:pt x="2744150" y="620982"/>
                  <a:pt x="2730085" y="775628"/>
                  <a:pt x="2725799" y="930904"/>
                </a:cubicBezTo>
                <a:cubicBezTo>
                  <a:pt x="2721780" y="1082146"/>
                  <a:pt x="2734774" y="1233389"/>
                  <a:pt x="2744685" y="1383875"/>
                </a:cubicBezTo>
                <a:cubicBezTo>
                  <a:pt x="2759152" y="1603429"/>
                  <a:pt x="2748838" y="1823108"/>
                  <a:pt x="2739863" y="2042788"/>
                </a:cubicBezTo>
                <a:cubicBezTo>
                  <a:pt x="2736448" y="2125925"/>
                  <a:pt x="2737930" y="2209061"/>
                  <a:pt x="2740205" y="2292197"/>
                </a:cubicBezTo>
                <a:lnTo>
                  <a:pt x="2744484" y="2501376"/>
                </a:lnTo>
                <a:lnTo>
                  <a:pt x="2513574" y="2517337"/>
                </a:lnTo>
                <a:cubicBezTo>
                  <a:pt x="2415696" y="2521959"/>
                  <a:pt x="2317754" y="2524358"/>
                  <a:pt x="2219717" y="2524288"/>
                </a:cubicBezTo>
                <a:cubicBezTo>
                  <a:pt x="2139473" y="2526009"/>
                  <a:pt x="2059213" y="2521297"/>
                  <a:pt x="1979578" y="2510176"/>
                </a:cubicBezTo>
                <a:cubicBezTo>
                  <a:pt x="1865287" y="2491406"/>
                  <a:pt x="1749852" y="2477294"/>
                  <a:pt x="1633783" y="2489008"/>
                </a:cubicBezTo>
                <a:cubicBezTo>
                  <a:pt x="1553779" y="2497192"/>
                  <a:pt x="1473902" y="2501991"/>
                  <a:pt x="1393517" y="2501709"/>
                </a:cubicBezTo>
                <a:cubicBezTo>
                  <a:pt x="1208744" y="2501709"/>
                  <a:pt x="1023847" y="2500016"/>
                  <a:pt x="839074" y="2503543"/>
                </a:cubicBezTo>
                <a:cubicBezTo>
                  <a:pt x="674622" y="2506648"/>
                  <a:pt x="510804" y="2513421"/>
                  <a:pt x="346224" y="2496346"/>
                </a:cubicBezTo>
                <a:cubicBezTo>
                  <a:pt x="285491" y="2490066"/>
                  <a:pt x="224679" y="2485859"/>
                  <a:pt x="163814" y="2483127"/>
                </a:cubicBezTo>
                <a:lnTo>
                  <a:pt x="18517" y="2479653"/>
                </a:lnTo>
                <a:lnTo>
                  <a:pt x="18260" y="2465175"/>
                </a:lnTo>
                <a:cubicBezTo>
                  <a:pt x="17160" y="2423362"/>
                  <a:pt x="16458" y="2381580"/>
                  <a:pt x="22836" y="2339990"/>
                </a:cubicBezTo>
                <a:cubicBezTo>
                  <a:pt x="31895" y="2273000"/>
                  <a:pt x="32239" y="2205116"/>
                  <a:pt x="23857" y="2138036"/>
                </a:cubicBezTo>
                <a:cubicBezTo>
                  <a:pt x="8778" y="2011225"/>
                  <a:pt x="9721" y="1883023"/>
                  <a:pt x="26663" y="1756454"/>
                </a:cubicBezTo>
                <a:cubicBezTo>
                  <a:pt x="37125" y="1682587"/>
                  <a:pt x="43121" y="1606552"/>
                  <a:pt x="24367" y="1534088"/>
                </a:cubicBezTo>
                <a:cubicBezTo>
                  <a:pt x="-19775" y="1363773"/>
                  <a:pt x="5996" y="1193203"/>
                  <a:pt x="24367" y="1023781"/>
                </a:cubicBezTo>
                <a:cubicBezTo>
                  <a:pt x="35530" y="932794"/>
                  <a:pt x="35786" y="840798"/>
                  <a:pt x="25133" y="749747"/>
                </a:cubicBezTo>
                <a:cubicBezTo>
                  <a:pt x="6226" y="615268"/>
                  <a:pt x="2577" y="479090"/>
                  <a:pt x="14289" y="343797"/>
                </a:cubicBezTo>
                <a:cubicBezTo>
                  <a:pt x="24877" y="233188"/>
                  <a:pt x="35339" y="122324"/>
                  <a:pt x="22581" y="10822"/>
                </a:cubicBezTo>
                <a:close/>
              </a:path>
            </a:pathLst>
          </a:custGeom>
          <a:ln w="38100">
            <a:solidFill>
              <a:schemeClr val="accent2"/>
            </a:solidFill>
          </a:ln>
        </p:spPr>
      </p:pic>
      <p:pic>
        <p:nvPicPr>
          <p:cNvPr id="46" name="Picture 45" descr="A group of people standing around a blue car&#10;&#10;AI-generated content may be incorrect.">
            <a:extLst>
              <a:ext uri="{FF2B5EF4-FFF2-40B4-BE49-F238E27FC236}">
                <a16:creationId xmlns:a16="http://schemas.microsoft.com/office/drawing/2014/main" id="{4754CFC7-AEE7-FE39-E300-88EB56CC9B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6" r="-2" b="35050"/>
          <a:stretch>
            <a:fillRect/>
          </a:stretch>
        </p:blipFill>
        <p:spPr>
          <a:xfrm>
            <a:off x="906329" y="3982198"/>
            <a:ext cx="2802148" cy="1824543"/>
          </a:xfrm>
          <a:custGeom>
            <a:avLst/>
            <a:gdLst>
              <a:gd name="csX0" fmla="*/ 1973030 w 2802148"/>
              <a:gd name="csY0" fmla="*/ 585 h 1824543"/>
              <a:gd name="csX1" fmla="*/ 2075222 w 2802148"/>
              <a:gd name="csY1" fmla="*/ 2113 h 1824543"/>
              <a:gd name="csX2" fmla="*/ 2494453 w 2802148"/>
              <a:gd name="csY2" fmla="*/ 12184 h 1824543"/>
              <a:gd name="csX3" fmla="*/ 2632418 w 2802148"/>
              <a:gd name="csY3" fmla="*/ 4103 h 1824543"/>
              <a:gd name="csX4" fmla="*/ 2798062 w 2802148"/>
              <a:gd name="csY4" fmla="*/ 7328 h 1824543"/>
              <a:gd name="csX5" fmla="*/ 2802148 w 2802148"/>
              <a:gd name="csY5" fmla="*/ 7404 h 1824543"/>
              <a:gd name="csX6" fmla="*/ 2802148 w 2802148"/>
              <a:gd name="csY6" fmla="*/ 594946 h 1824543"/>
              <a:gd name="csX7" fmla="*/ 2802148 w 2802148"/>
              <a:gd name="csY7" fmla="*/ 1200659 h 1824543"/>
              <a:gd name="csX8" fmla="*/ 2802148 w 2802148"/>
              <a:gd name="csY8" fmla="*/ 1824543 h 1824543"/>
              <a:gd name="csX9" fmla="*/ 2188386 w 2802148"/>
              <a:gd name="csY9" fmla="*/ 1824543 h 1824543"/>
              <a:gd name="csX10" fmla="*/ 1574625 w 2802148"/>
              <a:gd name="csY10" fmla="*/ 1824543 h 1824543"/>
              <a:gd name="csX11" fmla="*/ 849270 w 2802148"/>
              <a:gd name="csY11" fmla="*/ 1824543 h 1824543"/>
              <a:gd name="csX12" fmla="*/ 12322 w 2802148"/>
              <a:gd name="csY12" fmla="*/ 1824543 h 1824543"/>
              <a:gd name="csX13" fmla="*/ 18481 w 2802148"/>
              <a:gd name="csY13" fmla="*/ 1755641 h 1824543"/>
              <a:gd name="csX14" fmla="*/ 13923 w 2802148"/>
              <a:gd name="csY14" fmla="*/ 1567376 h 1824543"/>
              <a:gd name="csX15" fmla="*/ 10165 w 2802148"/>
              <a:gd name="csY15" fmla="*/ 1392712 h 1824543"/>
              <a:gd name="csX16" fmla="*/ 8071 w 2802148"/>
              <a:gd name="csY16" fmla="*/ 1227377 h 1824543"/>
              <a:gd name="csX17" fmla="*/ 1541 w 2802148"/>
              <a:gd name="csY17" fmla="*/ 1184778 h 1824543"/>
              <a:gd name="csX18" fmla="*/ 11705 w 2802148"/>
              <a:gd name="csY18" fmla="*/ 1028996 h 1824543"/>
              <a:gd name="csX19" fmla="*/ 11705 w 2802148"/>
              <a:gd name="csY19" fmla="*/ 930031 h 1824543"/>
              <a:gd name="csX20" fmla="*/ 6592 w 2802148"/>
              <a:gd name="csY20" fmla="*/ 859615 h 1824543"/>
              <a:gd name="csX21" fmla="*/ 11335 w 2802148"/>
              <a:gd name="csY21" fmla="*/ 733337 h 1824543"/>
              <a:gd name="csX22" fmla="*/ 12691 w 2802148"/>
              <a:gd name="csY22" fmla="*/ 649939 h 1824543"/>
              <a:gd name="csX23" fmla="*/ 16079 w 2802148"/>
              <a:gd name="csY23" fmla="*/ 537542 h 1824543"/>
              <a:gd name="csX24" fmla="*/ 9919 w 2802148"/>
              <a:gd name="csY24" fmla="*/ 359281 h 1824543"/>
              <a:gd name="csX25" fmla="*/ 10411 w 2802148"/>
              <a:gd name="csY25" fmla="*/ 224910 h 1824543"/>
              <a:gd name="csX26" fmla="*/ 10411 w 2802148"/>
              <a:gd name="csY26" fmla="*/ 161856 h 1824543"/>
              <a:gd name="csX27" fmla="*/ 13615 w 2802148"/>
              <a:gd name="csY27" fmla="*/ 77559 h 1824543"/>
              <a:gd name="csX28" fmla="*/ 7454 w 2802148"/>
              <a:gd name="csY28" fmla="*/ 40243 h 1824543"/>
              <a:gd name="csX29" fmla="*/ 6504 w 2802148"/>
              <a:gd name="csY29" fmla="*/ 6803 h 1824543"/>
              <a:gd name="csX30" fmla="*/ 77979 w 2802148"/>
              <a:gd name="csY30" fmla="*/ 10172 h 1824543"/>
              <a:gd name="csX31" fmla="*/ 194905 w 2802148"/>
              <a:gd name="csY31" fmla="*/ 9387 h 1824543"/>
              <a:gd name="csX32" fmla="*/ 449129 w 2802148"/>
              <a:gd name="csY32" fmla="*/ 12682 h 1824543"/>
              <a:gd name="csX33" fmla="*/ 456173 w 2802148"/>
              <a:gd name="csY33" fmla="*/ 12324 h 1824543"/>
              <a:gd name="csX34" fmla="*/ 456179 w 2802148"/>
              <a:gd name="csY34" fmla="*/ 12328 h 1824543"/>
              <a:gd name="csX35" fmla="*/ 458406 w 2802148"/>
              <a:gd name="csY35" fmla="*/ 12176 h 1824543"/>
              <a:gd name="csX36" fmla="*/ 474068 w 2802148"/>
              <a:gd name="csY36" fmla="*/ 13243 h 1824543"/>
              <a:gd name="csX37" fmla="*/ 475097 w 2802148"/>
              <a:gd name="csY37" fmla="*/ 12767 h 1824543"/>
              <a:gd name="csX38" fmla="*/ 482179 w 2802148"/>
              <a:gd name="csY38" fmla="*/ 13427 h 1824543"/>
              <a:gd name="csX39" fmla="*/ 552757 w 2802148"/>
              <a:gd name="csY39" fmla="*/ 11065 h 1824543"/>
              <a:gd name="csX40" fmla="*/ 730579 w 2802148"/>
              <a:gd name="csY40" fmla="*/ 5843 h 1824543"/>
              <a:gd name="csX41" fmla="*/ 989340 w 2802148"/>
              <a:gd name="csY41" fmla="*/ 7087 h 1824543"/>
              <a:gd name="csX42" fmla="*/ 1136504 w 2802148"/>
              <a:gd name="csY42" fmla="*/ 4475 h 1824543"/>
              <a:gd name="csX43" fmla="*/ 1262758 w 2802148"/>
              <a:gd name="csY43" fmla="*/ 6776 h 1824543"/>
              <a:gd name="csX44" fmla="*/ 1400969 w 2802148"/>
              <a:gd name="csY44" fmla="*/ 6776 h 1824543"/>
              <a:gd name="csX45" fmla="*/ 1533231 w 2802148"/>
              <a:gd name="csY45" fmla="*/ 8952 h 1824543"/>
              <a:gd name="csX46" fmla="*/ 1718351 w 2802148"/>
              <a:gd name="csY46" fmla="*/ 8579 h 1824543"/>
              <a:gd name="csX47" fmla="*/ 1871155 w 2802148"/>
              <a:gd name="csY47" fmla="*/ 8889 h 1824543"/>
              <a:gd name="csX48" fmla="*/ 1973030 w 2802148"/>
              <a:gd name="csY48" fmla="*/ 585 h 182454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</a:cxnLst>
            <a:rect l="l" t="t" r="r" b="b"/>
            <a:pathLst>
              <a:path w="2802148" h="1824543" fill="none" extrusionOk="0">
                <a:moveTo>
                  <a:pt x="1973030" y="585"/>
                </a:moveTo>
                <a:cubicBezTo>
                  <a:pt x="2010954" y="2974"/>
                  <a:pt x="2045683" y="-5002"/>
                  <a:pt x="2075222" y="2113"/>
                </a:cubicBezTo>
                <a:cubicBezTo>
                  <a:pt x="2197707" y="15615"/>
                  <a:pt x="2359009" y="9038"/>
                  <a:pt x="2494453" y="12184"/>
                </a:cubicBezTo>
                <a:cubicBezTo>
                  <a:pt x="2534414" y="5901"/>
                  <a:pt x="2596114" y="7332"/>
                  <a:pt x="2632418" y="4103"/>
                </a:cubicBezTo>
                <a:cubicBezTo>
                  <a:pt x="2669700" y="9294"/>
                  <a:pt x="2733403" y="-39"/>
                  <a:pt x="2798062" y="7328"/>
                </a:cubicBezTo>
                <a:cubicBezTo>
                  <a:pt x="2799217" y="7349"/>
                  <a:pt x="2801238" y="7483"/>
                  <a:pt x="2802148" y="7404"/>
                </a:cubicBezTo>
                <a:cubicBezTo>
                  <a:pt x="2792305" y="297385"/>
                  <a:pt x="2777544" y="389600"/>
                  <a:pt x="2802148" y="594946"/>
                </a:cubicBezTo>
                <a:cubicBezTo>
                  <a:pt x="2826752" y="800292"/>
                  <a:pt x="2820825" y="1049725"/>
                  <a:pt x="2802148" y="1200659"/>
                </a:cubicBezTo>
                <a:cubicBezTo>
                  <a:pt x="2783471" y="1351593"/>
                  <a:pt x="2802874" y="1529486"/>
                  <a:pt x="2802148" y="1824543"/>
                </a:cubicBezTo>
                <a:cubicBezTo>
                  <a:pt x="2575258" y="1821084"/>
                  <a:pt x="2446127" y="1824359"/>
                  <a:pt x="2188386" y="1824543"/>
                </a:cubicBezTo>
                <a:cubicBezTo>
                  <a:pt x="1930645" y="1824727"/>
                  <a:pt x="1712223" y="1795783"/>
                  <a:pt x="1574625" y="1824543"/>
                </a:cubicBezTo>
                <a:cubicBezTo>
                  <a:pt x="1437027" y="1853303"/>
                  <a:pt x="1000734" y="1853926"/>
                  <a:pt x="849270" y="1824543"/>
                </a:cubicBezTo>
                <a:cubicBezTo>
                  <a:pt x="697806" y="1795160"/>
                  <a:pt x="204810" y="1829097"/>
                  <a:pt x="12322" y="1824543"/>
                </a:cubicBezTo>
                <a:cubicBezTo>
                  <a:pt x="15305" y="1795835"/>
                  <a:pt x="17689" y="1776553"/>
                  <a:pt x="18481" y="1755641"/>
                </a:cubicBezTo>
                <a:cubicBezTo>
                  <a:pt x="30010" y="1693345"/>
                  <a:pt x="25950" y="1622760"/>
                  <a:pt x="13923" y="1567376"/>
                </a:cubicBezTo>
                <a:cubicBezTo>
                  <a:pt x="5506" y="1499363"/>
                  <a:pt x="3086" y="1448146"/>
                  <a:pt x="10165" y="1392712"/>
                </a:cubicBezTo>
                <a:cubicBezTo>
                  <a:pt x="32144" y="1341406"/>
                  <a:pt x="27283" y="1280185"/>
                  <a:pt x="8071" y="1227377"/>
                </a:cubicBezTo>
                <a:cubicBezTo>
                  <a:pt x="2921" y="1215822"/>
                  <a:pt x="-145" y="1198700"/>
                  <a:pt x="1541" y="1184778"/>
                </a:cubicBezTo>
                <a:cubicBezTo>
                  <a:pt x="-11907" y="1132438"/>
                  <a:pt x="1479" y="1083264"/>
                  <a:pt x="11705" y="1028996"/>
                </a:cubicBezTo>
                <a:cubicBezTo>
                  <a:pt x="11163" y="995912"/>
                  <a:pt x="20938" y="962242"/>
                  <a:pt x="11705" y="930031"/>
                </a:cubicBezTo>
                <a:cubicBezTo>
                  <a:pt x="3092" y="907690"/>
                  <a:pt x="1574" y="884101"/>
                  <a:pt x="6592" y="859615"/>
                </a:cubicBezTo>
                <a:cubicBezTo>
                  <a:pt x="4595" y="821428"/>
                  <a:pt x="22669" y="775639"/>
                  <a:pt x="11335" y="733337"/>
                </a:cubicBezTo>
                <a:cubicBezTo>
                  <a:pt x="8872" y="708283"/>
                  <a:pt x="7509" y="674772"/>
                  <a:pt x="12691" y="649939"/>
                </a:cubicBezTo>
                <a:cubicBezTo>
                  <a:pt x="20038" y="614099"/>
                  <a:pt x="22887" y="577100"/>
                  <a:pt x="16079" y="537542"/>
                </a:cubicBezTo>
                <a:cubicBezTo>
                  <a:pt x="2831" y="477203"/>
                  <a:pt x="11203" y="416100"/>
                  <a:pt x="9919" y="359281"/>
                </a:cubicBezTo>
                <a:cubicBezTo>
                  <a:pt x="13757" y="316229"/>
                  <a:pt x="15454" y="271384"/>
                  <a:pt x="10411" y="224910"/>
                </a:cubicBezTo>
                <a:cubicBezTo>
                  <a:pt x="7817" y="205440"/>
                  <a:pt x="9346" y="179137"/>
                  <a:pt x="10411" y="161856"/>
                </a:cubicBezTo>
                <a:cubicBezTo>
                  <a:pt x="14783" y="126964"/>
                  <a:pt x="21724" y="105108"/>
                  <a:pt x="13615" y="77559"/>
                </a:cubicBezTo>
                <a:cubicBezTo>
                  <a:pt x="12267" y="65153"/>
                  <a:pt x="11652" y="52453"/>
                  <a:pt x="7454" y="40243"/>
                </a:cubicBezTo>
                <a:cubicBezTo>
                  <a:pt x="6636" y="29577"/>
                  <a:pt x="5424" y="15545"/>
                  <a:pt x="6504" y="6803"/>
                </a:cubicBezTo>
                <a:cubicBezTo>
                  <a:pt x="27134" y="4307"/>
                  <a:pt x="51431" y="8622"/>
                  <a:pt x="77979" y="10172"/>
                </a:cubicBezTo>
                <a:cubicBezTo>
                  <a:pt x="113029" y="18009"/>
                  <a:pt x="158151" y="13236"/>
                  <a:pt x="194905" y="9387"/>
                </a:cubicBezTo>
                <a:cubicBezTo>
                  <a:pt x="286231" y="13212"/>
                  <a:pt x="369379" y="1755"/>
                  <a:pt x="449129" y="12682"/>
                </a:cubicBezTo>
                <a:cubicBezTo>
                  <a:pt x="451393" y="12839"/>
                  <a:pt x="453847" y="12051"/>
                  <a:pt x="456173" y="12324"/>
                </a:cubicBezTo>
                <a:cubicBezTo>
                  <a:pt x="456175" y="12324"/>
                  <a:pt x="456176" y="12326"/>
                  <a:pt x="456179" y="12328"/>
                </a:cubicBezTo>
                <a:cubicBezTo>
                  <a:pt x="456858" y="12360"/>
                  <a:pt x="457376" y="12273"/>
                  <a:pt x="458406" y="12176"/>
                </a:cubicBezTo>
                <a:cubicBezTo>
                  <a:pt x="466174" y="13128"/>
                  <a:pt x="468296" y="13460"/>
                  <a:pt x="474068" y="13243"/>
                </a:cubicBezTo>
                <a:cubicBezTo>
                  <a:pt x="474389" y="13045"/>
                  <a:pt x="474685" y="12988"/>
                  <a:pt x="475097" y="12767"/>
                </a:cubicBezTo>
                <a:cubicBezTo>
                  <a:pt x="477376" y="12853"/>
                  <a:pt x="480192" y="13362"/>
                  <a:pt x="482179" y="13427"/>
                </a:cubicBezTo>
                <a:cubicBezTo>
                  <a:pt x="509568" y="15175"/>
                  <a:pt x="528483" y="18104"/>
                  <a:pt x="552757" y="11065"/>
                </a:cubicBezTo>
                <a:cubicBezTo>
                  <a:pt x="620320" y="-4136"/>
                  <a:pt x="683445" y="772"/>
                  <a:pt x="730579" y="5843"/>
                </a:cubicBezTo>
                <a:cubicBezTo>
                  <a:pt x="815479" y="24615"/>
                  <a:pt x="892314" y="26167"/>
                  <a:pt x="989340" y="7087"/>
                </a:cubicBezTo>
                <a:cubicBezTo>
                  <a:pt x="1034788" y="7474"/>
                  <a:pt x="1084253" y="-2687"/>
                  <a:pt x="1136504" y="4475"/>
                </a:cubicBezTo>
                <a:cubicBezTo>
                  <a:pt x="1177025" y="9132"/>
                  <a:pt x="1220282" y="47"/>
                  <a:pt x="1262758" y="6776"/>
                </a:cubicBezTo>
                <a:cubicBezTo>
                  <a:pt x="1312577" y="9908"/>
                  <a:pt x="1355746" y="5133"/>
                  <a:pt x="1400969" y="6776"/>
                </a:cubicBezTo>
                <a:cubicBezTo>
                  <a:pt x="1444742" y="6442"/>
                  <a:pt x="1488272" y="12874"/>
                  <a:pt x="1533231" y="8952"/>
                </a:cubicBezTo>
                <a:cubicBezTo>
                  <a:pt x="1596744" y="-405"/>
                  <a:pt x="1651078" y="12741"/>
                  <a:pt x="1718351" y="8579"/>
                </a:cubicBezTo>
                <a:cubicBezTo>
                  <a:pt x="1771830" y="12544"/>
                  <a:pt x="1826475" y="21601"/>
                  <a:pt x="1871155" y="8889"/>
                </a:cubicBezTo>
                <a:cubicBezTo>
                  <a:pt x="1908657" y="179"/>
                  <a:pt x="1944921" y="1176"/>
                  <a:pt x="1973030" y="585"/>
                </a:cubicBezTo>
                <a:close/>
              </a:path>
              <a:path w="2802148" h="1824543" stroke="0" extrusionOk="0">
                <a:moveTo>
                  <a:pt x="1973030" y="585"/>
                </a:moveTo>
                <a:cubicBezTo>
                  <a:pt x="2007794" y="7135"/>
                  <a:pt x="2043817" y="-6426"/>
                  <a:pt x="2075222" y="2113"/>
                </a:cubicBezTo>
                <a:cubicBezTo>
                  <a:pt x="2241227" y="1294"/>
                  <a:pt x="2349468" y="-25542"/>
                  <a:pt x="2494453" y="12184"/>
                </a:cubicBezTo>
                <a:cubicBezTo>
                  <a:pt x="2538730" y="4662"/>
                  <a:pt x="2595343" y="-383"/>
                  <a:pt x="2632418" y="4103"/>
                </a:cubicBezTo>
                <a:cubicBezTo>
                  <a:pt x="2684144" y="7475"/>
                  <a:pt x="2731238" y="-1485"/>
                  <a:pt x="2798062" y="7328"/>
                </a:cubicBezTo>
                <a:cubicBezTo>
                  <a:pt x="2799116" y="7358"/>
                  <a:pt x="2800847" y="7471"/>
                  <a:pt x="2802148" y="7404"/>
                </a:cubicBezTo>
                <a:cubicBezTo>
                  <a:pt x="2815422" y="131263"/>
                  <a:pt x="2818381" y="382872"/>
                  <a:pt x="2802148" y="576774"/>
                </a:cubicBezTo>
                <a:cubicBezTo>
                  <a:pt x="2785916" y="770676"/>
                  <a:pt x="2829520" y="1054466"/>
                  <a:pt x="2802148" y="1200659"/>
                </a:cubicBezTo>
                <a:cubicBezTo>
                  <a:pt x="2774776" y="1346852"/>
                  <a:pt x="2816822" y="1672993"/>
                  <a:pt x="2802148" y="1824543"/>
                </a:cubicBezTo>
                <a:cubicBezTo>
                  <a:pt x="2464999" y="1804422"/>
                  <a:pt x="2236352" y="1812706"/>
                  <a:pt x="2076793" y="1824543"/>
                </a:cubicBezTo>
                <a:cubicBezTo>
                  <a:pt x="1917234" y="1836380"/>
                  <a:pt x="1609932" y="1851287"/>
                  <a:pt x="1379337" y="1824543"/>
                </a:cubicBezTo>
                <a:cubicBezTo>
                  <a:pt x="1148742" y="1797799"/>
                  <a:pt x="1010436" y="1808827"/>
                  <a:pt x="765575" y="1824543"/>
                </a:cubicBezTo>
                <a:cubicBezTo>
                  <a:pt x="520714" y="1840259"/>
                  <a:pt x="184327" y="1797980"/>
                  <a:pt x="12322" y="1824543"/>
                </a:cubicBezTo>
                <a:cubicBezTo>
                  <a:pt x="13706" y="1809412"/>
                  <a:pt x="13518" y="1781985"/>
                  <a:pt x="18481" y="1755641"/>
                </a:cubicBezTo>
                <a:cubicBezTo>
                  <a:pt x="43893" y="1695820"/>
                  <a:pt x="36164" y="1631704"/>
                  <a:pt x="13923" y="1567376"/>
                </a:cubicBezTo>
                <a:cubicBezTo>
                  <a:pt x="-3290" y="1517286"/>
                  <a:pt x="-4996" y="1448648"/>
                  <a:pt x="10165" y="1392712"/>
                </a:cubicBezTo>
                <a:cubicBezTo>
                  <a:pt x="26247" y="1338059"/>
                  <a:pt x="31859" y="1281207"/>
                  <a:pt x="8071" y="1227377"/>
                </a:cubicBezTo>
                <a:cubicBezTo>
                  <a:pt x="7560" y="1213965"/>
                  <a:pt x="-703" y="1198802"/>
                  <a:pt x="1541" y="1184778"/>
                </a:cubicBezTo>
                <a:cubicBezTo>
                  <a:pt x="-5621" y="1134315"/>
                  <a:pt x="13132" y="1073833"/>
                  <a:pt x="11705" y="1028996"/>
                </a:cubicBezTo>
                <a:cubicBezTo>
                  <a:pt x="17684" y="990316"/>
                  <a:pt x="19293" y="958095"/>
                  <a:pt x="11705" y="930031"/>
                </a:cubicBezTo>
                <a:cubicBezTo>
                  <a:pt x="4349" y="907531"/>
                  <a:pt x="950" y="884474"/>
                  <a:pt x="6592" y="859615"/>
                </a:cubicBezTo>
                <a:cubicBezTo>
                  <a:pt x="11015" y="824945"/>
                  <a:pt x="20963" y="776551"/>
                  <a:pt x="11335" y="733337"/>
                </a:cubicBezTo>
                <a:cubicBezTo>
                  <a:pt x="8490" y="704937"/>
                  <a:pt x="12232" y="675790"/>
                  <a:pt x="12691" y="649939"/>
                </a:cubicBezTo>
                <a:cubicBezTo>
                  <a:pt x="11468" y="614605"/>
                  <a:pt x="21953" y="578172"/>
                  <a:pt x="16079" y="537542"/>
                </a:cubicBezTo>
                <a:cubicBezTo>
                  <a:pt x="7140" y="481522"/>
                  <a:pt x="1927" y="419555"/>
                  <a:pt x="9919" y="359281"/>
                </a:cubicBezTo>
                <a:cubicBezTo>
                  <a:pt x="15955" y="315624"/>
                  <a:pt x="21625" y="276993"/>
                  <a:pt x="10411" y="224910"/>
                </a:cubicBezTo>
                <a:cubicBezTo>
                  <a:pt x="5571" y="208382"/>
                  <a:pt x="7854" y="181961"/>
                  <a:pt x="10411" y="161856"/>
                </a:cubicBezTo>
                <a:cubicBezTo>
                  <a:pt x="18351" y="131635"/>
                  <a:pt x="19214" y="107023"/>
                  <a:pt x="13615" y="77559"/>
                </a:cubicBezTo>
                <a:cubicBezTo>
                  <a:pt x="11863" y="62498"/>
                  <a:pt x="8100" y="54683"/>
                  <a:pt x="7454" y="40243"/>
                </a:cubicBezTo>
                <a:cubicBezTo>
                  <a:pt x="7647" y="29249"/>
                  <a:pt x="6692" y="19227"/>
                  <a:pt x="6504" y="6803"/>
                </a:cubicBezTo>
                <a:cubicBezTo>
                  <a:pt x="37885" y="8776"/>
                  <a:pt x="45748" y="7733"/>
                  <a:pt x="77979" y="10172"/>
                </a:cubicBezTo>
                <a:cubicBezTo>
                  <a:pt x="115904" y="7585"/>
                  <a:pt x="163533" y="9743"/>
                  <a:pt x="194905" y="9387"/>
                </a:cubicBezTo>
                <a:cubicBezTo>
                  <a:pt x="298505" y="4765"/>
                  <a:pt x="354039" y="-9766"/>
                  <a:pt x="449129" y="12682"/>
                </a:cubicBezTo>
                <a:cubicBezTo>
                  <a:pt x="451398" y="12885"/>
                  <a:pt x="453910" y="12276"/>
                  <a:pt x="456173" y="12324"/>
                </a:cubicBezTo>
                <a:cubicBezTo>
                  <a:pt x="456175" y="12325"/>
                  <a:pt x="456178" y="12326"/>
                  <a:pt x="456179" y="12328"/>
                </a:cubicBezTo>
                <a:cubicBezTo>
                  <a:pt x="456825" y="12323"/>
                  <a:pt x="457530" y="12140"/>
                  <a:pt x="458406" y="12176"/>
                </a:cubicBezTo>
                <a:cubicBezTo>
                  <a:pt x="466277" y="12044"/>
                  <a:pt x="466436" y="12372"/>
                  <a:pt x="474068" y="13243"/>
                </a:cubicBezTo>
                <a:cubicBezTo>
                  <a:pt x="474352" y="13081"/>
                  <a:pt x="474591" y="12987"/>
                  <a:pt x="475097" y="12767"/>
                </a:cubicBezTo>
                <a:cubicBezTo>
                  <a:pt x="477416" y="12459"/>
                  <a:pt x="479752" y="13358"/>
                  <a:pt x="482179" y="13427"/>
                </a:cubicBezTo>
                <a:cubicBezTo>
                  <a:pt x="507067" y="8903"/>
                  <a:pt x="529799" y="12510"/>
                  <a:pt x="552757" y="11065"/>
                </a:cubicBezTo>
                <a:cubicBezTo>
                  <a:pt x="611499" y="-8055"/>
                  <a:pt x="682235" y="2625"/>
                  <a:pt x="730579" y="5843"/>
                </a:cubicBezTo>
                <a:cubicBezTo>
                  <a:pt x="801562" y="21762"/>
                  <a:pt x="899308" y="3289"/>
                  <a:pt x="989340" y="7087"/>
                </a:cubicBezTo>
                <a:cubicBezTo>
                  <a:pt x="1047859" y="6091"/>
                  <a:pt x="1085083" y="6250"/>
                  <a:pt x="1136504" y="4475"/>
                </a:cubicBezTo>
                <a:cubicBezTo>
                  <a:pt x="1181468" y="1804"/>
                  <a:pt x="1228370" y="7213"/>
                  <a:pt x="1262758" y="6776"/>
                </a:cubicBezTo>
                <a:cubicBezTo>
                  <a:pt x="1309611" y="5367"/>
                  <a:pt x="1348055" y="-936"/>
                  <a:pt x="1400969" y="6776"/>
                </a:cubicBezTo>
                <a:cubicBezTo>
                  <a:pt x="1443933" y="-214"/>
                  <a:pt x="1488398" y="11932"/>
                  <a:pt x="1533231" y="8952"/>
                </a:cubicBezTo>
                <a:cubicBezTo>
                  <a:pt x="1588445" y="5301"/>
                  <a:pt x="1662431" y="-1258"/>
                  <a:pt x="1718351" y="8579"/>
                </a:cubicBezTo>
                <a:cubicBezTo>
                  <a:pt x="1768514" y="19732"/>
                  <a:pt x="1823772" y="12809"/>
                  <a:pt x="1871155" y="8889"/>
                </a:cubicBezTo>
                <a:cubicBezTo>
                  <a:pt x="1908181" y="-2977"/>
                  <a:pt x="1937924" y="1377"/>
                  <a:pt x="1973030" y="585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3580684738">
                  <a:custGeom>
                    <a:avLst/>
                    <a:gdLst/>
                    <a:ahLst/>
                    <a:cxnLst/>
                    <a:rect l="l" t="t" r="r" b="b"/>
                    <a:pathLst>
                      <a:path w="5803299" h="4141924">
                        <a:moveTo>
                          <a:pt x="4086182" y="1329"/>
                        </a:moveTo>
                        <a:cubicBezTo>
                          <a:pt x="4156698" y="-1238"/>
                          <a:pt x="4227324" y="-85"/>
                          <a:pt x="4297823" y="4799"/>
                        </a:cubicBezTo>
                        <a:cubicBezTo>
                          <a:pt x="4587107" y="19899"/>
                          <a:pt x="4876647" y="16089"/>
                          <a:pt x="5166059" y="27661"/>
                        </a:cubicBezTo>
                        <a:cubicBezTo>
                          <a:pt x="5261555" y="31612"/>
                          <a:pt x="5356545" y="10444"/>
                          <a:pt x="5451787" y="9315"/>
                        </a:cubicBezTo>
                        <a:cubicBezTo>
                          <a:pt x="5565889" y="7904"/>
                          <a:pt x="5680275" y="12949"/>
                          <a:pt x="5794837" y="16636"/>
                        </a:cubicBezTo>
                        <a:lnTo>
                          <a:pt x="5803299" y="16810"/>
                        </a:lnTo>
                        <a:lnTo>
                          <a:pt x="5803299" y="4141924"/>
                        </a:lnTo>
                        <a:lnTo>
                          <a:pt x="25520" y="4141924"/>
                        </a:lnTo>
                        <a:lnTo>
                          <a:pt x="38276" y="3985509"/>
                        </a:lnTo>
                        <a:cubicBezTo>
                          <a:pt x="68779" y="3844294"/>
                          <a:pt x="65552" y="3697862"/>
                          <a:pt x="28835" y="3558127"/>
                        </a:cubicBezTo>
                        <a:cubicBezTo>
                          <a:pt x="-4463" y="3426468"/>
                          <a:pt x="-11352" y="3294426"/>
                          <a:pt x="21053" y="3161618"/>
                        </a:cubicBezTo>
                        <a:cubicBezTo>
                          <a:pt x="51646" y="3038188"/>
                          <a:pt x="50153" y="2908978"/>
                          <a:pt x="16716" y="2786288"/>
                        </a:cubicBezTo>
                        <a:cubicBezTo>
                          <a:pt x="9316" y="2754521"/>
                          <a:pt x="4787" y="2722155"/>
                          <a:pt x="3192" y="2689584"/>
                        </a:cubicBezTo>
                        <a:cubicBezTo>
                          <a:pt x="-6887" y="2570683"/>
                          <a:pt x="10081" y="2453440"/>
                          <a:pt x="24242" y="2335942"/>
                        </a:cubicBezTo>
                        <a:cubicBezTo>
                          <a:pt x="33683" y="2261054"/>
                          <a:pt x="48099" y="2185401"/>
                          <a:pt x="24242" y="2111279"/>
                        </a:cubicBezTo>
                        <a:cubicBezTo>
                          <a:pt x="7899" y="2059623"/>
                          <a:pt x="4264" y="2004791"/>
                          <a:pt x="13654" y="1951426"/>
                        </a:cubicBezTo>
                        <a:cubicBezTo>
                          <a:pt x="29486" y="1856713"/>
                          <a:pt x="32790" y="1760329"/>
                          <a:pt x="23477" y="1664761"/>
                        </a:cubicBezTo>
                        <a:cubicBezTo>
                          <a:pt x="17328" y="1601751"/>
                          <a:pt x="18272" y="1538243"/>
                          <a:pt x="26284" y="1475437"/>
                        </a:cubicBezTo>
                        <a:cubicBezTo>
                          <a:pt x="36872" y="1390981"/>
                          <a:pt x="53330" y="1304994"/>
                          <a:pt x="33300" y="1220284"/>
                        </a:cubicBezTo>
                        <a:cubicBezTo>
                          <a:pt x="1406" y="1085690"/>
                          <a:pt x="7785" y="951224"/>
                          <a:pt x="20543" y="815610"/>
                        </a:cubicBezTo>
                        <a:cubicBezTo>
                          <a:pt x="30111" y="714697"/>
                          <a:pt x="40700" y="612636"/>
                          <a:pt x="21563" y="510574"/>
                        </a:cubicBezTo>
                        <a:cubicBezTo>
                          <a:pt x="13335" y="463218"/>
                          <a:pt x="13335" y="414790"/>
                          <a:pt x="21563" y="367433"/>
                        </a:cubicBezTo>
                        <a:cubicBezTo>
                          <a:pt x="31514" y="303645"/>
                          <a:pt x="40955" y="240494"/>
                          <a:pt x="28197" y="176068"/>
                        </a:cubicBezTo>
                        <a:cubicBezTo>
                          <a:pt x="22584" y="148001"/>
                          <a:pt x="18374" y="119679"/>
                          <a:pt x="15439" y="91357"/>
                        </a:cubicBezTo>
                        <a:lnTo>
                          <a:pt x="13471" y="15444"/>
                        </a:lnTo>
                        <a:lnTo>
                          <a:pt x="161497" y="23093"/>
                        </a:lnTo>
                        <a:cubicBezTo>
                          <a:pt x="242184" y="25544"/>
                          <a:pt x="322886" y="25615"/>
                          <a:pt x="403652" y="21310"/>
                        </a:cubicBezTo>
                        <a:cubicBezTo>
                          <a:pt x="579090" y="9611"/>
                          <a:pt x="755048" y="12123"/>
                          <a:pt x="930155" y="28790"/>
                        </a:cubicBezTo>
                        <a:cubicBezTo>
                          <a:pt x="934727" y="29284"/>
                          <a:pt x="939871" y="27908"/>
                          <a:pt x="944744" y="27978"/>
                        </a:cubicBezTo>
                        <a:lnTo>
                          <a:pt x="944756" y="27986"/>
                        </a:lnTo>
                        <a:lnTo>
                          <a:pt x="949368" y="27641"/>
                        </a:lnTo>
                        <a:lnTo>
                          <a:pt x="981805" y="30065"/>
                        </a:lnTo>
                        <a:lnTo>
                          <a:pt x="983936" y="28984"/>
                        </a:lnTo>
                        <a:cubicBezTo>
                          <a:pt x="988825" y="29108"/>
                          <a:pt x="993905" y="30625"/>
                          <a:pt x="998603" y="30483"/>
                        </a:cubicBezTo>
                        <a:cubicBezTo>
                          <a:pt x="1047368" y="29496"/>
                          <a:pt x="1096133" y="30483"/>
                          <a:pt x="1144770" y="25121"/>
                        </a:cubicBezTo>
                        <a:cubicBezTo>
                          <a:pt x="1267037" y="10007"/>
                          <a:pt x="1390204" y="6041"/>
                          <a:pt x="1513043" y="13266"/>
                        </a:cubicBezTo>
                        <a:cubicBezTo>
                          <a:pt x="1691465" y="24557"/>
                          <a:pt x="1870141" y="31472"/>
                          <a:pt x="2048943" y="16089"/>
                        </a:cubicBezTo>
                        <a:cubicBezTo>
                          <a:pt x="2150537" y="7480"/>
                          <a:pt x="2252129" y="-1693"/>
                          <a:pt x="2353721" y="10161"/>
                        </a:cubicBezTo>
                        <a:cubicBezTo>
                          <a:pt x="2440545" y="21000"/>
                          <a:pt x="2528079" y="22750"/>
                          <a:pt x="2615195" y="15383"/>
                        </a:cubicBezTo>
                        <a:cubicBezTo>
                          <a:pt x="2710489" y="8045"/>
                          <a:pt x="2806139" y="8045"/>
                          <a:pt x="2901433" y="15383"/>
                        </a:cubicBezTo>
                        <a:cubicBezTo>
                          <a:pt x="2992739" y="21029"/>
                          <a:pt x="3084299" y="30483"/>
                          <a:pt x="3175351" y="20323"/>
                        </a:cubicBezTo>
                        <a:cubicBezTo>
                          <a:pt x="3303357" y="6210"/>
                          <a:pt x="3430983" y="10867"/>
                          <a:pt x="3558737" y="19476"/>
                        </a:cubicBezTo>
                        <a:cubicBezTo>
                          <a:pt x="3664265" y="26532"/>
                          <a:pt x="3770177" y="36834"/>
                          <a:pt x="3875197" y="20181"/>
                        </a:cubicBezTo>
                        <a:cubicBezTo>
                          <a:pt x="3945258" y="10183"/>
                          <a:pt x="4015665" y="3895"/>
                          <a:pt x="4086182" y="132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D773880-4206-83F9-CBC3-1724C4D4312D}"/>
              </a:ext>
            </a:extLst>
          </p:cNvPr>
          <p:cNvGrpSpPr/>
          <p:nvPr/>
        </p:nvGrpSpPr>
        <p:grpSpPr>
          <a:xfrm>
            <a:off x="8551645" y="1625565"/>
            <a:ext cx="852714" cy="645627"/>
            <a:chOff x="10373023" y="1741294"/>
            <a:chExt cx="852714" cy="645627"/>
          </a:xfrm>
        </p:grpSpPr>
        <p:sp>
          <p:nvSpPr>
            <p:cNvPr id="49" name="Rectangle 48" descr="Walk">
              <a:extLst>
                <a:ext uri="{FF2B5EF4-FFF2-40B4-BE49-F238E27FC236}">
                  <a16:creationId xmlns:a16="http://schemas.microsoft.com/office/drawing/2014/main" id="{7D74AF12-FD7C-B79F-A06D-071D0CB865DA}"/>
                </a:ext>
              </a:extLst>
            </p:cNvPr>
            <p:cNvSpPr/>
            <p:nvPr/>
          </p:nvSpPr>
          <p:spPr>
            <a:xfrm>
              <a:off x="10373023" y="1818445"/>
              <a:ext cx="568476" cy="568476"/>
            </a:xfrm>
            <a:prstGeom prst="rect">
              <a:avLst/>
            </a:prstGeom>
            <a:blipFill rotWithShape="1"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 t="-1000" b="-1000"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" name="Rectangle 49" descr="Walk">
              <a:extLst>
                <a:ext uri="{FF2B5EF4-FFF2-40B4-BE49-F238E27FC236}">
                  <a16:creationId xmlns:a16="http://schemas.microsoft.com/office/drawing/2014/main" id="{83C51C55-A513-B295-D961-8EED58B79BB0}"/>
                </a:ext>
              </a:extLst>
            </p:cNvPr>
            <p:cNvSpPr/>
            <p:nvPr/>
          </p:nvSpPr>
          <p:spPr>
            <a:xfrm>
              <a:off x="10657261" y="1741294"/>
              <a:ext cx="568476" cy="568476"/>
            </a:xfrm>
            <a:prstGeom prst="rect">
              <a:avLst/>
            </a:prstGeom>
            <a:blipFill rotWithShape="1"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 t="-1000" b="-1000"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52" name="Rectangle 51" descr="Checkmark">
            <a:extLst>
              <a:ext uri="{FF2B5EF4-FFF2-40B4-BE49-F238E27FC236}">
                <a16:creationId xmlns:a16="http://schemas.microsoft.com/office/drawing/2014/main" id="{1B6B90E8-4663-FE21-E950-A4E1486C7408}"/>
              </a:ext>
            </a:extLst>
          </p:cNvPr>
          <p:cNvSpPr/>
          <p:nvPr/>
        </p:nvSpPr>
        <p:spPr>
          <a:xfrm>
            <a:off x="3505765" y="1561828"/>
            <a:ext cx="568476" cy="568476"/>
          </a:xfrm>
          <a:prstGeom prst="rect">
            <a:avLst/>
          </a:prstGeom>
          <a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207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D5D26-726A-F42B-99B5-5EDC52828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0253A-F08F-43B4-7784-CBE6577DE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How do I know where to go?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1CA6D-9A45-5B18-2D55-E7C804E1F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16375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900" b="1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Follow the signs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 kern="100">
                <a:latin typeface="Arial" panose="020B0604020202020204" pitchFamily="34" charset="0"/>
                <a:cs typeface="Arial" panose="020B0604020202020204" pitchFamily="34" charset="0"/>
              </a:rPr>
              <a:t>Waymarks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 kern="100">
                <a:latin typeface="Arial" panose="020B0604020202020204" pitchFamily="34" charset="0"/>
                <a:cs typeface="Arial" panose="020B0604020202020204" pitchFamily="34" charset="0"/>
              </a:rPr>
              <a:t>Finger posts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GB" sz="1900" b="1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900" b="1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Maps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 kern="100">
                <a:latin typeface="Arial" panose="020B0604020202020204" pitchFamily="34" charset="0"/>
                <a:cs typeface="Arial" panose="020B0604020202020204" pitchFamily="34" charset="0"/>
              </a:rPr>
              <a:t>“Paper” maps</a:t>
            </a:r>
            <a:endParaRPr lang="en-GB" sz="1900" kern="1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 kern="100">
                <a:latin typeface="Arial" panose="020B0604020202020204" pitchFamily="34" charset="0"/>
                <a:cs typeface="Arial" panose="020B0604020202020204" pitchFamily="34" charset="0"/>
              </a:rPr>
              <a:t>Follow the route on your phone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GB" sz="1900" b="1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900" b="1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Walk Notes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9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 few extra instructions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GB" sz="19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2AF388-E643-D02A-43D5-68C2A08D08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3"/>
          <a:stretch/>
        </p:blipFill>
        <p:spPr>
          <a:xfrm>
            <a:off x="0" y="5966690"/>
            <a:ext cx="12192000" cy="891309"/>
          </a:xfrm>
          <a:prstGeom prst="rect">
            <a:avLst/>
          </a:prstGeom>
        </p:spPr>
      </p:pic>
      <p:pic>
        <p:nvPicPr>
          <p:cNvPr id="5" name="Picture 4" descr="A wooden post with a sign on it&#10;&#10;AI-generated content may be incorrect.">
            <a:extLst>
              <a:ext uri="{FF2B5EF4-FFF2-40B4-BE49-F238E27FC236}">
                <a16:creationId xmlns:a16="http://schemas.microsoft.com/office/drawing/2014/main" id="{CF024FB7-FB45-505A-E900-005F1C985E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31" y="277064"/>
            <a:ext cx="3228044" cy="3097121"/>
          </a:xfrm>
          <a:custGeom>
            <a:avLst/>
            <a:gdLst>
              <a:gd name="csX0" fmla="*/ 0 w 3228044"/>
              <a:gd name="csY0" fmla="*/ 0 h 3097121"/>
              <a:gd name="csX1" fmla="*/ 677889 w 3228044"/>
              <a:gd name="csY1" fmla="*/ 0 h 3097121"/>
              <a:gd name="csX2" fmla="*/ 1258937 w 3228044"/>
              <a:gd name="csY2" fmla="*/ 0 h 3097121"/>
              <a:gd name="csX3" fmla="*/ 1807705 w 3228044"/>
              <a:gd name="csY3" fmla="*/ 0 h 3097121"/>
              <a:gd name="csX4" fmla="*/ 2517874 w 3228044"/>
              <a:gd name="csY4" fmla="*/ 0 h 3097121"/>
              <a:gd name="csX5" fmla="*/ 3228044 w 3228044"/>
              <a:gd name="csY5" fmla="*/ 0 h 3097121"/>
              <a:gd name="csX6" fmla="*/ 3228044 w 3228044"/>
              <a:gd name="csY6" fmla="*/ 681367 h 3097121"/>
              <a:gd name="csX7" fmla="*/ 3228044 w 3228044"/>
              <a:gd name="csY7" fmla="*/ 1331762 h 3097121"/>
              <a:gd name="csX8" fmla="*/ 3228044 w 3228044"/>
              <a:gd name="csY8" fmla="*/ 1889244 h 3097121"/>
              <a:gd name="csX9" fmla="*/ 3228044 w 3228044"/>
              <a:gd name="csY9" fmla="*/ 2508668 h 3097121"/>
              <a:gd name="csX10" fmla="*/ 3228044 w 3228044"/>
              <a:gd name="csY10" fmla="*/ 3097121 h 3097121"/>
              <a:gd name="csX11" fmla="*/ 2582435 w 3228044"/>
              <a:gd name="csY11" fmla="*/ 3097121 h 3097121"/>
              <a:gd name="csX12" fmla="*/ 2033668 w 3228044"/>
              <a:gd name="csY12" fmla="*/ 3097121 h 3097121"/>
              <a:gd name="csX13" fmla="*/ 1420339 w 3228044"/>
              <a:gd name="csY13" fmla="*/ 3097121 h 3097121"/>
              <a:gd name="csX14" fmla="*/ 742450 w 3228044"/>
              <a:gd name="csY14" fmla="*/ 3097121 h 3097121"/>
              <a:gd name="csX15" fmla="*/ 0 w 3228044"/>
              <a:gd name="csY15" fmla="*/ 3097121 h 3097121"/>
              <a:gd name="csX16" fmla="*/ 0 w 3228044"/>
              <a:gd name="csY16" fmla="*/ 2539639 h 3097121"/>
              <a:gd name="csX17" fmla="*/ 0 w 3228044"/>
              <a:gd name="csY17" fmla="*/ 1889244 h 3097121"/>
              <a:gd name="csX18" fmla="*/ 0 w 3228044"/>
              <a:gd name="csY18" fmla="*/ 1300791 h 3097121"/>
              <a:gd name="csX19" fmla="*/ 0 w 3228044"/>
              <a:gd name="csY19" fmla="*/ 619424 h 3097121"/>
              <a:gd name="csX20" fmla="*/ 0 w 3228044"/>
              <a:gd name="csY20" fmla="*/ 0 h 309712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3228044" h="3097121" fill="none" extrusionOk="0">
                <a:moveTo>
                  <a:pt x="0" y="0"/>
                </a:moveTo>
                <a:cubicBezTo>
                  <a:pt x="206820" y="16332"/>
                  <a:pt x="473258" y="-1274"/>
                  <a:pt x="677889" y="0"/>
                </a:cubicBezTo>
                <a:cubicBezTo>
                  <a:pt x="882520" y="1274"/>
                  <a:pt x="1116249" y="1422"/>
                  <a:pt x="1258937" y="0"/>
                </a:cubicBezTo>
                <a:cubicBezTo>
                  <a:pt x="1401625" y="-1422"/>
                  <a:pt x="1659967" y="-14534"/>
                  <a:pt x="1807705" y="0"/>
                </a:cubicBezTo>
                <a:cubicBezTo>
                  <a:pt x="1955443" y="14534"/>
                  <a:pt x="2176647" y="-15121"/>
                  <a:pt x="2517874" y="0"/>
                </a:cubicBezTo>
                <a:cubicBezTo>
                  <a:pt x="2859101" y="15121"/>
                  <a:pt x="3046193" y="-1633"/>
                  <a:pt x="3228044" y="0"/>
                </a:cubicBezTo>
                <a:cubicBezTo>
                  <a:pt x="3262063" y="157748"/>
                  <a:pt x="3261771" y="390125"/>
                  <a:pt x="3228044" y="681367"/>
                </a:cubicBezTo>
                <a:cubicBezTo>
                  <a:pt x="3194317" y="972609"/>
                  <a:pt x="3217338" y="1036201"/>
                  <a:pt x="3228044" y="1331762"/>
                </a:cubicBezTo>
                <a:cubicBezTo>
                  <a:pt x="3238750" y="1627324"/>
                  <a:pt x="3252047" y="1655735"/>
                  <a:pt x="3228044" y="1889244"/>
                </a:cubicBezTo>
                <a:cubicBezTo>
                  <a:pt x="3204041" y="2122753"/>
                  <a:pt x="3203846" y="2257546"/>
                  <a:pt x="3228044" y="2508668"/>
                </a:cubicBezTo>
                <a:cubicBezTo>
                  <a:pt x="3252242" y="2759790"/>
                  <a:pt x="3210218" y="2805003"/>
                  <a:pt x="3228044" y="3097121"/>
                </a:cubicBezTo>
                <a:cubicBezTo>
                  <a:pt x="2911658" y="3127345"/>
                  <a:pt x="2797171" y="3086317"/>
                  <a:pt x="2582435" y="3097121"/>
                </a:cubicBezTo>
                <a:cubicBezTo>
                  <a:pt x="2367699" y="3107925"/>
                  <a:pt x="2242192" y="3093310"/>
                  <a:pt x="2033668" y="3097121"/>
                </a:cubicBezTo>
                <a:cubicBezTo>
                  <a:pt x="1825144" y="3100932"/>
                  <a:pt x="1599516" y="3124599"/>
                  <a:pt x="1420339" y="3097121"/>
                </a:cubicBezTo>
                <a:cubicBezTo>
                  <a:pt x="1241162" y="3069643"/>
                  <a:pt x="949428" y="3096754"/>
                  <a:pt x="742450" y="3097121"/>
                </a:cubicBezTo>
                <a:cubicBezTo>
                  <a:pt x="535472" y="3097488"/>
                  <a:pt x="255664" y="3072218"/>
                  <a:pt x="0" y="3097121"/>
                </a:cubicBezTo>
                <a:cubicBezTo>
                  <a:pt x="-22131" y="2925250"/>
                  <a:pt x="-9016" y="2760816"/>
                  <a:pt x="0" y="2539639"/>
                </a:cubicBezTo>
                <a:cubicBezTo>
                  <a:pt x="9016" y="2318462"/>
                  <a:pt x="-11050" y="2150408"/>
                  <a:pt x="0" y="1889244"/>
                </a:cubicBezTo>
                <a:cubicBezTo>
                  <a:pt x="11050" y="1628081"/>
                  <a:pt x="10966" y="1477220"/>
                  <a:pt x="0" y="1300791"/>
                </a:cubicBezTo>
                <a:cubicBezTo>
                  <a:pt x="-10966" y="1124362"/>
                  <a:pt x="-28844" y="759447"/>
                  <a:pt x="0" y="619424"/>
                </a:cubicBezTo>
                <a:cubicBezTo>
                  <a:pt x="28844" y="479401"/>
                  <a:pt x="-29320" y="171647"/>
                  <a:pt x="0" y="0"/>
                </a:cubicBezTo>
                <a:close/>
              </a:path>
              <a:path w="3228044" h="3097121" stroke="0" extrusionOk="0">
                <a:moveTo>
                  <a:pt x="0" y="0"/>
                </a:moveTo>
                <a:cubicBezTo>
                  <a:pt x="294540" y="-232"/>
                  <a:pt x="348819" y="8532"/>
                  <a:pt x="677889" y="0"/>
                </a:cubicBezTo>
                <a:cubicBezTo>
                  <a:pt x="1006959" y="-8532"/>
                  <a:pt x="1086250" y="-2121"/>
                  <a:pt x="1258937" y="0"/>
                </a:cubicBezTo>
                <a:cubicBezTo>
                  <a:pt x="1431624" y="2121"/>
                  <a:pt x="1658094" y="-30152"/>
                  <a:pt x="1969107" y="0"/>
                </a:cubicBezTo>
                <a:cubicBezTo>
                  <a:pt x="2280120" y="30152"/>
                  <a:pt x="2401283" y="-13458"/>
                  <a:pt x="2517874" y="0"/>
                </a:cubicBezTo>
                <a:cubicBezTo>
                  <a:pt x="2634465" y="13458"/>
                  <a:pt x="2904330" y="-12557"/>
                  <a:pt x="3228044" y="0"/>
                </a:cubicBezTo>
                <a:cubicBezTo>
                  <a:pt x="3221682" y="136289"/>
                  <a:pt x="3205935" y="444384"/>
                  <a:pt x="3228044" y="588453"/>
                </a:cubicBezTo>
                <a:cubicBezTo>
                  <a:pt x="3250153" y="732522"/>
                  <a:pt x="3201560" y="996360"/>
                  <a:pt x="3228044" y="1238848"/>
                </a:cubicBezTo>
                <a:cubicBezTo>
                  <a:pt x="3254528" y="1481337"/>
                  <a:pt x="3210492" y="1611848"/>
                  <a:pt x="3228044" y="1765359"/>
                </a:cubicBezTo>
                <a:cubicBezTo>
                  <a:pt x="3245596" y="1918870"/>
                  <a:pt x="3208494" y="2142732"/>
                  <a:pt x="3228044" y="2446726"/>
                </a:cubicBezTo>
                <a:cubicBezTo>
                  <a:pt x="3247594" y="2750720"/>
                  <a:pt x="3257740" y="2786630"/>
                  <a:pt x="3228044" y="3097121"/>
                </a:cubicBezTo>
                <a:cubicBezTo>
                  <a:pt x="3005277" y="3087895"/>
                  <a:pt x="2762514" y="3064737"/>
                  <a:pt x="2550155" y="3097121"/>
                </a:cubicBezTo>
                <a:cubicBezTo>
                  <a:pt x="2337796" y="3129505"/>
                  <a:pt x="2155249" y="3080812"/>
                  <a:pt x="1904546" y="3097121"/>
                </a:cubicBezTo>
                <a:cubicBezTo>
                  <a:pt x="1653843" y="3113430"/>
                  <a:pt x="1476438" y="3063610"/>
                  <a:pt x="1194376" y="3097121"/>
                </a:cubicBezTo>
                <a:cubicBezTo>
                  <a:pt x="912314" y="3130633"/>
                  <a:pt x="566901" y="3143803"/>
                  <a:pt x="0" y="3097121"/>
                </a:cubicBezTo>
                <a:cubicBezTo>
                  <a:pt x="3189" y="2919618"/>
                  <a:pt x="3825" y="2663745"/>
                  <a:pt x="0" y="2508668"/>
                </a:cubicBezTo>
                <a:cubicBezTo>
                  <a:pt x="-3825" y="2353591"/>
                  <a:pt x="-7516" y="1997185"/>
                  <a:pt x="0" y="1827301"/>
                </a:cubicBezTo>
                <a:cubicBezTo>
                  <a:pt x="7516" y="1657417"/>
                  <a:pt x="-32032" y="1389460"/>
                  <a:pt x="0" y="1176906"/>
                </a:cubicBezTo>
                <a:cubicBezTo>
                  <a:pt x="32032" y="964353"/>
                  <a:pt x="23977" y="796511"/>
                  <a:pt x="0" y="557482"/>
                </a:cubicBezTo>
                <a:cubicBezTo>
                  <a:pt x="-23977" y="318453"/>
                  <a:pt x="1555" y="181491"/>
                  <a:pt x="0" y="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239614253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6" name="Picture 5" descr="A stone post in a grassy field&#10;&#10;AI-generated content may be incorrect.">
            <a:extLst>
              <a:ext uri="{FF2B5EF4-FFF2-40B4-BE49-F238E27FC236}">
                <a16:creationId xmlns:a16="http://schemas.microsoft.com/office/drawing/2014/main" id="{984ED090-BDAB-85B8-4603-7D3E1D7DE2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31" y="3661855"/>
            <a:ext cx="3228044" cy="2919081"/>
          </a:xfrm>
          <a:custGeom>
            <a:avLst/>
            <a:gdLst>
              <a:gd name="csX0" fmla="*/ 0 w 3228044"/>
              <a:gd name="csY0" fmla="*/ 0 h 2919081"/>
              <a:gd name="csX1" fmla="*/ 548767 w 3228044"/>
              <a:gd name="csY1" fmla="*/ 0 h 2919081"/>
              <a:gd name="csX2" fmla="*/ 1194376 w 3228044"/>
              <a:gd name="csY2" fmla="*/ 0 h 2919081"/>
              <a:gd name="csX3" fmla="*/ 1743144 w 3228044"/>
              <a:gd name="csY3" fmla="*/ 0 h 2919081"/>
              <a:gd name="csX4" fmla="*/ 2356472 w 3228044"/>
              <a:gd name="csY4" fmla="*/ 0 h 2919081"/>
              <a:gd name="csX5" fmla="*/ 3228044 w 3228044"/>
              <a:gd name="csY5" fmla="*/ 0 h 2919081"/>
              <a:gd name="csX6" fmla="*/ 3228044 w 3228044"/>
              <a:gd name="csY6" fmla="*/ 583816 h 2919081"/>
              <a:gd name="csX7" fmla="*/ 3228044 w 3228044"/>
              <a:gd name="csY7" fmla="*/ 1109251 h 2919081"/>
              <a:gd name="csX8" fmla="*/ 3228044 w 3228044"/>
              <a:gd name="csY8" fmla="*/ 1634685 h 2919081"/>
              <a:gd name="csX9" fmla="*/ 3228044 w 3228044"/>
              <a:gd name="csY9" fmla="*/ 2247692 h 2919081"/>
              <a:gd name="csX10" fmla="*/ 3228044 w 3228044"/>
              <a:gd name="csY10" fmla="*/ 2919081 h 2919081"/>
              <a:gd name="csX11" fmla="*/ 2550155 w 3228044"/>
              <a:gd name="csY11" fmla="*/ 2919081 h 2919081"/>
              <a:gd name="csX12" fmla="*/ 1969107 w 3228044"/>
              <a:gd name="csY12" fmla="*/ 2919081 h 2919081"/>
              <a:gd name="csX13" fmla="*/ 1323498 w 3228044"/>
              <a:gd name="csY13" fmla="*/ 2919081 h 2919081"/>
              <a:gd name="csX14" fmla="*/ 742450 w 3228044"/>
              <a:gd name="csY14" fmla="*/ 2919081 h 2919081"/>
              <a:gd name="csX15" fmla="*/ 0 w 3228044"/>
              <a:gd name="csY15" fmla="*/ 2919081 h 2919081"/>
              <a:gd name="csX16" fmla="*/ 0 w 3228044"/>
              <a:gd name="csY16" fmla="*/ 2364456 h 2919081"/>
              <a:gd name="csX17" fmla="*/ 0 w 3228044"/>
              <a:gd name="csY17" fmla="*/ 1722258 h 2919081"/>
              <a:gd name="csX18" fmla="*/ 0 w 3228044"/>
              <a:gd name="csY18" fmla="*/ 1226014 h 2919081"/>
              <a:gd name="csX19" fmla="*/ 0 w 3228044"/>
              <a:gd name="csY19" fmla="*/ 583816 h 2919081"/>
              <a:gd name="csX20" fmla="*/ 0 w 3228044"/>
              <a:gd name="csY20" fmla="*/ 0 h 291908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3228044" h="2919081" fill="none" extrusionOk="0">
                <a:moveTo>
                  <a:pt x="0" y="0"/>
                </a:moveTo>
                <a:cubicBezTo>
                  <a:pt x="200946" y="14319"/>
                  <a:pt x="279382" y="-14471"/>
                  <a:pt x="548767" y="0"/>
                </a:cubicBezTo>
                <a:cubicBezTo>
                  <a:pt x="818152" y="14471"/>
                  <a:pt x="1012981" y="-24026"/>
                  <a:pt x="1194376" y="0"/>
                </a:cubicBezTo>
                <a:cubicBezTo>
                  <a:pt x="1375771" y="24026"/>
                  <a:pt x="1563610" y="-11875"/>
                  <a:pt x="1743144" y="0"/>
                </a:cubicBezTo>
                <a:cubicBezTo>
                  <a:pt x="1922678" y="11875"/>
                  <a:pt x="2146985" y="-9791"/>
                  <a:pt x="2356472" y="0"/>
                </a:cubicBezTo>
                <a:cubicBezTo>
                  <a:pt x="2565959" y="9791"/>
                  <a:pt x="2951888" y="-12172"/>
                  <a:pt x="3228044" y="0"/>
                </a:cubicBezTo>
                <a:cubicBezTo>
                  <a:pt x="3248471" y="203552"/>
                  <a:pt x="3230452" y="341237"/>
                  <a:pt x="3228044" y="583816"/>
                </a:cubicBezTo>
                <a:cubicBezTo>
                  <a:pt x="3225636" y="826395"/>
                  <a:pt x="3240563" y="933131"/>
                  <a:pt x="3228044" y="1109251"/>
                </a:cubicBezTo>
                <a:cubicBezTo>
                  <a:pt x="3215525" y="1285372"/>
                  <a:pt x="3215245" y="1463632"/>
                  <a:pt x="3228044" y="1634685"/>
                </a:cubicBezTo>
                <a:cubicBezTo>
                  <a:pt x="3240843" y="1805738"/>
                  <a:pt x="3223036" y="2044788"/>
                  <a:pt x="3228044" y="2247692"/>
                </a:cubicBezTo>
                <a:cubicBezTo>
                  <a:pt x="3233052" y="2450596"/>
                  <a:pt x="3229060" y="2653286"/>
                  <a:pt x="3228044" y="2919081"/>
                </a:cubicBezTo>
                <a:cubicBezTo>
                  <a:pt x="2962623" y="2886330"/>
                  <a:pt x="2843897" y="2887310"/>
                  <a:pt x="2550155" y="2919081"/>
                </a:cubicBezTo>
                <a:cubicBezTo>
                  <a:pt x="2256413" y="2950852"/>
                  <a:pt x="2187129" y="2925764"/>
                  <a:pt x="1969107" y="2919081"/>
                </a:cubicBezTo>
                <a:cubicBezTo>
                  <a:pt x="1751085" y="2912398"/>
                  <a:pt x="1580131" y="2894115"/>
                  <a:pt x="1323498" y="2919081"/>
                </a:cubicBezTo>
                <a:cubicBezTo>
                  <a:pt x="1066865" y="2944047"/>
                  <a:pt x="945352" y="2923901"/>
                  <a:pt x="742450" y="2919081"/>
                </a:cubicBezTo>
                <a:cubicBezTo>
                  <a:pt x="539548" y="2914261"/>
                  <a:pt x="284176" y="2911841"/>
                  <a:pt x="0" y="2919081"/>
                </a:cubicBezTo>
                <a:cubicBezTo>
                  <a:pt x="15688" y="2691853"/>
                  <a:pt x="18825" y="2595059"/>
                  <a:pt x="0" y="2364456"/>
                </a:cubicBezTo>
                <a:cubicBezTo>
                  <a:pt x="-18825" y="2133854"/>
                  <a:pt x="-8079" y="1881167"/>
                  <a:pt x="0" y="1722258"/>
                </a:cubicBezTo>
                <a:cubicBezTo>
                  <a:pt x="8079" y="1563349"/>
                  <a:pt x="17868" y="1403397"/>
                  <a:pt x="0" y="1226014"/>
                </a:cubicBezTo>
                <a:cubicBezTo>
                  <a:pt x="-17868" y="1048631"/>
                  <a:pt x="-4952" y="753126"/>
                  <a:pt x="0" y="583816"/>
                </a:cubicBezTo>
                <a:cubicBezTo>
                  <a:pt x="4952" y="414506"/>
                  <a:pt x="4583" y="232880"/>
                  <a:pt x="0" y="0"/>
                </a:cubicBezTo>
                <a:close/>
              </a:path>
              <a:path w="3228044" h="2919081" stroke="0" extrusionOk="0">
                <a:moveTo>
                  <a:pt x="0" y="0"/>
                </a:moveTo>
                <a:cubicBezTo>
                  <a:pt x="244885" y="19012"/>
                  <a:pt x="332589" y="-13481"/>
                  <a:pt x="548767" y="0"/>
                </a:cubicBezTo>
                <a:cubicBezTo>
                  <a:pt x="764945" y="13481"/>
                  <a:pt x="894430" y="-14621"/>
                  <a:pt x="1162096" y="0"/>
                </a:cubicBezTo>
                <a:cubicBezTo>
                  <a:pt x="1429762" y="14621"/>
                  <a:pt x="1494438" y="12611"/>
                  <a:pt x="1807705" y="0"/>
                </a:cubicBezTo>
                <a:cubicBezTo>
                  <a:pt x="2120972" y="-12611"/>
                  <a:pt x="2141006" y="-19066"/>
                  <a:pt x="2356472" y="0"/>
                </a:cubicBezTo>
                <a:cubicBezTo>
                  <a:pt x="2571938" y="19066"/>
                  <a:pt x="2917562" y="6560"/>
                  <a:pt x="3228044" y="0"/>
                </a:cubicBezTo>
                <a:cubicBezTo>
                  <a:pt x="3228262" y="169172"/>
                  <a:pt x="3210162" y="336815"/>
                  <a:pt x="3228044" y="525435"/>
                </a:cubicBezTo>
                <a:cubicBezTo>
                  <a:pt x="3245926" y="714055"/>
                  <a:pt x="3218551" y="833174"/>
                  <a:pt x="3228044" y="1138442"/>
                </a:cubicBezTo>
                <a:cubicBezTo>
                  <a:pt x="3237537" y="1443710"/>
                  <a:pt x="3209294" y="1578781"/>
                  <a:pt x="3228044" y="1693067"/>
                </a:cubicBezTo>
                <a:cubicBezTo>
                  <a:pt x="3246794" y="1807354"/>
                  <a:pt x="3208479" y="1999808"/>
                  <a:pt x="3228044" y="2247692"/>
                </a:cubicBezTo>
                <a:cubicBezTo>
                  <a:pt x="3247609" y="2495577"/>
                  <a:pt x="3248559" y="2778871"/>
                  <a:pt x="3228044" y="2919081"/>
                </a:cubicBezTo>
                <a:cubicBezTo>
                  <a:pt x="2917731" y="2910404"/>
                  <a:pt x="2783399" y="2915675"/>
                  <a:pt x="2550155" y="2919081"/>
                </a:cubicBezTo>
                <a:cubicBezTo>
                  <a:pt x="2316911" y="2922487"/>
                  <a:pt x="2255537" y="2916792"/>
                  <a:pt x="2001387" y="2919081"/>
                </a:cubicBezTo>
                <a:cubicBezTo>
                  <a:pt x="1747237" y="2921370"/>
                  <a:pt x="1568006" y="2922121"/>
                  <a:pt x="1452620" y="2919081"/>
                </a:cubicBezTo>
                <a:cubicBezTo>
                  <a:pt x="1337234" y="2916041"/>
                  <a:pt x="1039340" y="2928346"/>
                  <a:pt x="903852" y="2919081"/>
                </a:cubicBezTo>
                <a:cubicBezTo>
                  <a:pt x="768364" y="2909816"/>
                  <a:pt x="303275" y="2935755"/>
                  <a:pt x="0" y="2919081"/>
                </a:cubicBezTo>
                <a:cubicBezTo>
                  <a:pt x="-13384" y="2748845"/>
                  <a:pt x="-22574" y="2514413"/>
                  <a:pt x="0" y="2393646"/>
                </a:cubicBezTo>
                <a:cubicBezTo>
                  <a:pt x="22574" y="2272880"/>
                  <a:pt x="483" y="2005989"/>
                  <a:pt x="0" y="1751449"/>
                </a:cubicBezTo>
                <a:cubicBezTo>
                  <a:pt x="-483" y="1496909"/>
                  <a:pt x="26057" y="1362701"/>
                  <a:pt x="0" y="1196823"/>
                </a:cubicBezTo>
                <a:cubicBezTo>
                  <a:pt x="-26057" y="1030945"/>
                  <a:pt x="1040" y="810507"/>
                  <a:pt x="0" y="583816"/>
                </a:cubicBezTo>
                <a:cubicBezTo>
                  <a:pt x="-1040" y="357125"/>
                  <a:pt x="-25154" y="286214"/>
                  <a:pt x="0" y="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4943719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7" name="Picture 6" descr="A sign post with arrows on it&#10;&#10;AI-generated content may be incorrect.">
            <a:extLst>
              <a:ext uri="{FF2B5EF4-FFF2-40B4-BE49-F238E27FC236}">
                <a16:creationId xmlns:a16="http://schemas.microsoft.com/office/drawing/2014/main" id="{3AE7AE51-DFB5-D5A7-EABB-B6658D9E0D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020" y="1690688"/>
            <a:ext cx="3395686" cy="3885109"/>
          </a:xfrm>
          <a:custGeom>
            <a:avLst/>
            <a:gdLst>
              <a:gd name="csX0" fmla="*/ 0 w 3395686"/>
              <a:gd name="csY0" fmla="*/ 0 h 3885109"/>
              <a:gd name="csX1" fmla="*/ 747051 w 3395686"/>
              <a:gd name="csY1" fmla="*/ 0 h 3885109"/>
              <a:gd name="csX2" fmla="*/ 1324318 w 3395686"/>
              <a:gd name="csY2" fmla="*/ 0 h 3885109"/>
              <a:gd name="csX3" fmla="*/ 2003455 w 3395686"/>
              <a:gd name="csY3" fmla="*/ 0 h 3885109"/>
              <a:gd name="csX4" fmla="*/ 2648635 w 3395686"/>
              <a:gd name="csY4" fmla="*/ 0 h 3885109"/>
              <a:gd name="csX5" fmla="*/ 3395686 w 3395686"/>
              <a:gd name="csY5" fmla="*/ 0 h 3885109"/>
              <a:gd name="csX6" fmla="*/ 3395686 w 3395686"/>
              <a:gd name="csY6" fmla="*/ 686369 h 3885109"/>
              <a:gd name="csX7" fmla="*/ 3395686 w 3395686"/>
              <a:gd name="csY7" fmla="*/ 1217334 h 3885109"/>
              <a:gd name="csX8" fmla="*/ 3395686 w 3395686"/>
              <a:gd name="csY8" fmla="*/ 1942555 h 3885109"/>
              <a:gd name="csX9" fmla="*/ 3395686 w 3395686"/>
              <a:gd name="csY9" fmla="*/ 2628924 h 3885109"/>
              <a:gd name="csX10" fmla="*/ 3395686 w 3395686"/>
              <a:gd name="csY10" fmla="*/ 3198740 h 3885109"/>
              <a:gd name="csX11" fmla="*/ 3395686 w 3395686"/>
              <a:gd name="csY11" fmla="*/ 3885109 h 3885109"/>
              <a:gd name="csX12" fmla="*/ 2682592 w 3395686"/>
              <a:gd name="csY12" fmla="*/ 3885109 h 3885109"/>
              <a:gd name="csX13" fmla="*/ 1969498 w 3395686"/>
              <a:gd name="csY13" fmla="*/ 3885109 h 3885109"/>
              <a:gd name="csX14" fmla="*/ 1222447 w 3395686"/>
              <a:gd name="csY14" fmla="*/ 3885109 h 3885109"/>
              <a:gd name="csX15" fmla="*/ 0 w 3395686"/>
              <a:gd name="csY15" fmla="*/ 3885109 h 3885109"/>
              <a:gd name="csX16" fmla="*/ 0 w 3395686"/>
              <a:gd name="csY16" fmla="*/ 3198740 h 3885109"/>
              <a:gd name="csX17" fmla="*/ 0 w 3395686"/>
              <a:gd name="csY17" fmla="*/ 2473519 h 3885109"/>
              <a:gd name="csX18" fmla="*/ 0 w 3395686"/>
              <a:gd name="csY18" fmla="*/ 1826001 h 3885109"/>
              <a:gd name="csX19" fmla="*/ 0 w 3395686"/>
              <a:gd name="csY19" fmla="*/ 1256185 h 3885109"/>
              <a:gd name="csX20" fmla="*/ 0 w 3395686"/>
              <a:gd name="csY20" fmla="*/ 686369 h 3885109"/>
              <a:gd name="csX21" fmla="*/ 0 w 3395686"/>
              <a:gd name="csY21" fmla="*/ 0 h 388510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3395686" h="3885109" fill="none" extrusionOk="0">
                <a:moveTo>
                  <a:pt x="0" y="0"/>
                </a:moveTo>
                <a:cubicBezTo>
                  <a:pt x="323868" y="31516"/>
                  <a:pt x="586472" y="-22448"/>
                  <a:pt x="747051" y="0"/>
                </a:cubicBezTo>
                <a:cubicBezTo>
                  <a:pt x="907630" y="22448"/>
                  <a:pt x="1041105" y="-8836"/>
                  <a:pt x="1324318" y="0"/>
                </a:cubicBezTo>
                <a:cubicBezTo>
                  <a:pt x="1607531" y="8836"/>
                  <a:pt x="1675885" y="21235"/>
                  <a:pt x="2003455" y="0"/>
                </a:cubicBezTo>
                <a:cubicBezTo>
                  <a:pt x="2331025" y="-21235"/>
                  <a:pt x="2457724" y="-3344"/>
                  <a:pt x="2648635" y="0"/>
                </a:cubicBezTo>
                <a:cubicBezTo>
                  <a:pt x="2839546" y="3344"/>
                  <a:pt x="3188765" y="23767"/>
                  <a:pt x="3395686" y="0"/>
                </a:cubicBezTo>
                <a:cubicBezTo>
                  <a:pt x="3381239" y="256481"/>
                  <a:pt x="3400245" y="513828"/>
                  <a:pt x="3395686" y="686369"/>
                </a:cubicBezTo>
                <a:cubicBezTo>
                  <a:pt x="3391127" y="858910"/>
                  <a:pt x="3383926" y="986489"/>
                  <a:pt x="3395686" y="1217334"/>
                </a:cubicBezTo>
                <a:cubicBezTo>
                  <a:pt x="3407446" y="1448180"/>
                  <a:pt x="3427020" y="1744684"/>
                  <a:pt x="3395686" y="1942555"/>
                </a:cubicBezTo>
                <a:cubicBezTo>
                  <a:pt x="3364352" y="2140426"/>
                  <a:pt x="3388176" y="2461598"/>
                  <a:pt x="3395686" y="2628924"/>
                </a:cubicBezTo>
                <a:cubicBezTo>
                  <a:pt x="3403196" y="2796250"/>
                  <a:pt x="3424049" y="3039246"/>
                  <a:pt x="3395686" y="3198740"/>
                </a:cubicBezTo>
                <a:cubicBezTo>
                  <a:pt x="3367323" y="3358234"/>
                  <a:pt x="3408457" y="3573857"/>
                  <a:pt x="3395686" y="3885109"/>
                </a:cubicBezTo>
                <a:cubicBezTo>
                  <a:pt x="3166329" y="3868639"/>
                  <a:pt x="2975443" y="3888739"/>
                  <a:pt x="2682592" y="3885109"/>
                </a:cubicBezTo>
                <a:cubicBezTo>
                  <a:pt x="2389741" y="3881479"/>
                  <a:pt x="2262793" y="3918682"/>
                  <a:pt x="1969498" y="3885109"/>
                </a:cubicBezTo>
                <a:cubicBezTo>
                  <a:pt x="1676203" y="3851536"/>
                  <a:pt x="1569820" y="3882988"/>
                  <a:pt x="1222447" y="3885109"/>
                </a:cubicBezTo>
                <a:cubicBezTo>
                  <a:pt x="875074" y="3887230"/>
                  <a:pt x="353283" y="3937087"/>
                  <a:pt x="0" y="3885109"/>
                </a:cubicBezTo>
                <a:cubicBezTo>
                  <a:pt x="27158" y="3746491"/>
                  <a:pt x="25974" y="3486763"/>
                  <a:pt x="0" y="3198740"/>
                </a:cubicBezTo>
                <a:cubicBezTo>
                  <a:pt x="-25974" y="2910717"/>
                  <a:pt x="7929" y="2756651"/>
                  <a:pt x="0" y="2473519"/>
                </a:cubicBezTo>
                <a:cubicBezTo>
                  <a:pt x="-7929" y="2190387"/>
                  <a:pt x="12307" y="1969022"/>
                  <a:pt x="0" y="1826001"/>
                </a:cubicBezTo>
                <a:cubicBezTo>
                  <a:pt x="-12307" y="1682980"/>
                  <a:pt x="-11917" y="1525510"/>
                  <a:pt x="0" y="1256185"/>
                </a:cubicBezTo>
                <a:cubicBezTo>
                  <a:pt x="11917" y="986860"/>
                  <a:pt x="13443" y="901272"/>
                  <a:pt x="0" y="686369"/>
                </a:cubicBezTo>
                <a:cubicBezTo>
                  <a:pt x="-13443" y="471466"/>
                  <a:pt x="-9053" y="315752"/>
                  <a:pt x="0" y="0"/>
                </a:cubicBezTo>
                <a:close/>
              </a:path>
              <a:path w="3395686" h="3885109" stroke="0" extrusionOk="0">
                <a:moveTo>
                  <a:pt x="0" y="0"/>
                </a:moveTo>
                <a:cubicBezTo>
                  <a:pt x="158273" y="-9859"/>
                  <a:pt x="514135" y="17348"/>
                  <a:pt x="747051" y="0"/>
                </a:cubicBezTo>
                <a:cubicBezTo>
                  <a:pt x="979967" y="-17348"/>
                  <a:pt x="1191995" y="-8370"/>
                  <a:pt x="1494102" y="0"/>
                </a:cubicBezTo>
                <a:cubicBezTo>
                  <a:pt x="1796209" y="8370"/>
                  <a:pt x="1997165" y="-16655"/>
                  <a:pt x="2241153" y="0"/>
                </a:cubicBezTo>
                <a:cubicBezTo>
                  <a:pt x="2485141" y="16655"/>
                  <a:pt x="3132258" y="-55688"/>
                  <a:pt x="3395686" y="0"/>
                </a:cubicBezTo>
                <a:cubicBezTo>
                  <a:pt x="3397333" y="212571"/>
                  <a:pt x="3421875" y="370160"/>
                  <a:pt x="3395686" y="608667"/>
                </a:cubicBezTo>
                <a:cubicBezTo>
                  <a:pt x="3369497" y="847174"/>
                  <a:pt x="3406154" y="1087537"/>
                  <a:pt x="3395686" y="1295036"/>
                </a:cubicBezTo>
                <a:cubicBezTo>
                  <a:pt x="3385218" y="1502535"/>
                  <a:pt x="3366596" y="1632034"/>
                  <a:pt x="3395686" y="1942555"/>
                </a:cubicBezTo>
                <a:cubicBezTo>
                  <a:pt x="3424776" y="2253076"/>
                  <a:pt x="3430879" y="2504031"/>
                  <a:pt x="3395686" y="2667775"/>
                </a:cubicBezTo>
                <a:cubicBezTo>
                  <a:pt x="3360493" y="2831519"/>
                  <a:pt x="3399383" y="3142445"/>
                  <a:pt x="3395686" y="3276442"/>
                </a:cubicBezTo>
                <a:cubicBezTo>
                  <a:pt x="3391989" y="3410439"/>
                  <a:pt x="3395007" y="3639145"/>
                  <a:pt x="3395686" y="3885109"/>
                </a:cubicBezTo>
                <a:cubicBezTo>
                  <a:pt x="3090814" y="3881921"/>
                  <a:pt x="3010274" y="3861696"/>
                  <a:pt x="2750506" y="3885109"/>
                </a:cubicBezTo>
                <a:cubicBezTo>
                  <a:pt x="2490738" y="3908522"/>
                  <a:pt x="2373310" y="3877720"/>
                  <a:pt x="2139282" y="3885109"/>
                </a:cubicBezTo>
                <a:cubicBezTo>
                  <a:pt x="1905254" y="3892498"/>
                  <a:pt x="1666899" y="3902868"/>
                  <a:pt x="1460145" y="3885109"/>
                </a:cubicBezTo>
                <a:cubicBezTo>
                  <a:pt x="1253391" y="3867350"/>
                  <a:pt x="1021535" y="3906011"/>
                  <a:pt x="848921" y="3885109"/>
                </a:cubicBezTo>
                <a:cubicBezTo>
                  <a:pt x="676307" y="3864207"/>
                  <a:pt x="406369" y="3883967"/>
                  <a:pt x="0" y="3885109"/>
                </a:cubicBezTo>
                <a:cubicBezTo>
                  <a:pt x="36183" y="3600782"/>
                  <a:pt x="-25493" y="3442524"/>
                  <a:pt x="0" y="3159889"/>
                </a:cubicBezTo>
                <a:cubicBezTo>
                  <a:pt x="25493" y="2877254"/>
                  <a:pt x="19407" y="2698363"/>
                  <a:pt x="0" y="2473519"/>
                </a:cubicBezTo>
                <a:cubicBezTo>
                  <a:pt x="-19407" y="2248675"/>
                  <a:pt x="12951" y="2060763"/>
                  <a:pt x="0" y="1942555"/>
                </a:cubicBezTo>
                <a:cubicBezTo>
                  <a:pt x="-12951" y="1824347"/>
                  <a:pt x="-22030" y="1598753"/>
                  <a:pt x="0" y="1333887"/>
                </a:cubicBezTo>
                <a:cubicBezTo>
                  <a:pt x="22030" y="1069021"/>
                  <a:pt x="22352" y="1003581"/>
                  <a:pt x="0" y="764071"/>
                </a:cubicBezTo>
                <a:cubicBezTo>
                  <a:pt x="-22352" y="524561"/>
                  <a:pt x="33728" y="156034"/>
                  <a:pt x="0" y="0"/>
                </a:cubicBezTo>
                <a:close/>
              </a:path>
            </a:pathLst>
          </a:custGeom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96195225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879366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49CEB-F9D4-5B8A-F439-CD1347144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94734-2E5D-E332-A551-6F749BEE5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Example Map + Walk Note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A9940A-1A8C-B0FA-8A23-BC8F319729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713" y="1289154"/>
            <a:ext cx="6622015" cy="46244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3005AE-C42B-828B-58A8-101AD9FF4E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3"/>
          <a:stretch/>
        </p:blipFill>
        <p:spPr>
          <a:xfrm>
            <a:off x="0" y="5966690"/>
            <a:ext cx="12192000" cy="8913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1B6496-DBF1-64A9-139D-E259D3934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2805" y="559997"/>
            <a:ext cx="3466013" cy="514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65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CDF2D-5775-DCA2-25D2-8A3DD9FAC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5EC4C-9A22-69A5-8605-B150C87D8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0550" y="277825"/>
            <a:ext cx="10515600" cy="982654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Digital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75D70-9760-31D6-9663-69EB3DB9E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16375"/>
          </a:xfrm>
        </p:spPr>
        <p:txBody>
          <a:bodyPr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4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For OS maps subscribers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4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Links to each day’s maps will be provided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4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Also, </a:t>
            </a:r>
            <a:r>
              <a:rPr lang="en-GB" sz="1400" kern="10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gpx</a:t>
            </a:r>
            <a:r>
              <a:rPr lang="en-GB" sz="14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files will be provided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4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Free apps currently used by members of the group to access a </a:t>
            </a:r>
            <a:r>
              <a:rPr lang="en-GB" sz="1400" kern="10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gpx</a:t>
            </a:r>
            <a:r>
              <a:rPr lang="en-GB" sz="14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file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400" kern="10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Outdooractive</a:t>
            </a:r>
            <a:endParaRPr lang="en-GB" sz="14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400" kern="10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OsmAnd</a:t>
            </a:r>
            <a:endParaRPr lang="en-GB" sz="1400" kern="10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4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GPX viewer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4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UK Map (</a:t>
            </a:r>
            <a:r>
              <a:rPr lang="en-GB" sz="1400" kern="10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iphone</a:t>
            </a:r>
            <a:r>
              <a:rPr lang="en-GB" sz="14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only)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4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OS maps app without subscription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4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Locate Me facility will provide a grid reference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535CC6-3172-EA24-42D1-F49F6313B5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3"/>
          <a:stretch/>
        </p:blipFill>
        <p:spPr>
          <a:xfrm>
            <a:off x="0" y="5966690"/>
            <a:ext cx="12192000" cy="891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8819C0-105E-9EDD-3387-578FE00F3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904" y="422030"/>
            <a:ext cx="3086100" cy="554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57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 Luke'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10C76"/>
      </a:accent1>
      <a:accent2>
        <a:srgbClr val="FDDD3F"/>
      </a:accent2>
      <a:accent3>
        <a:srgbClr val="3F5FFD"/>
      </a:accent3>
      <a:accent4>
        <a:srgbClr val="C6168D"/>
      </a:accent4>
      <a:accent5>
        <a:srgbClr val="009879"/>
      </a:accent5>
      <a:accent6>
        <a:srgbClr val="0000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1C5025659DA947B20E8690EE17C7C5" ma:contentTypeVersion="15" ma:contentTypeDescription="Create a new document." ma:contentTypeScope="" ma:versionID="da1f5c375dacc5a05dab04967c949bc5">
  <xsd:schema xmlns:xsd="http://www.w3.org/2001/XMLSchema" xmlns:xs="http://www.w3.org/2001/XMLSchema" xmlns:p="http://schemas.microsoft.com/office/2006/metadata/properties" xmlns:ns3="f1f3f2a4-e0a5-4e1f-ac66-9abaeeeb061f" xmlns:ns4="54fd45f9-029a-40ad-99dd-2baecd32dbb6" targetNamespace="http://schemas.microsoft.com/office/2006/metadata/properties" ma:root="true" ma:fieldsID="c7fbccc6e13d368061d19140b7a07181" ns3:_="" ns4:_="">
    <xsd:import namespace="f1f3f2a4-e0a5-4e1f-ac66-9abaeeeb061f"/>
    <xsd:import namespace="54fd45f9-029a-40ad-99dd-2baecd32dbb6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ystemTags" minOccurs="0"/>
                <xsd:element ref="ns3:MediaServiceSearchProperties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3f2a4-e0a5-4e1f-ac66-9abaeeeb061f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fd45f9-029a-40ad-99dd-2baecd32dbb6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1f3f2a4-e0a5-4e1f-ac66-9abaeeeb061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46ADDD-841C-4B77-B398-272FCE3E354E}">
  <ds:schemaRefs>
    <ds:schemaRef ds:uri="54fd45f9-029a-40ad-99dd-2baecd32dbb6"/>
    <ds:schemaRef ds:uri="f1f3f2a4-e0a5-4e1f-ac66-9abaeeeb061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22F4377-3143-4646-B083-BA29B9C6DA5D}">
  <ds:schemaRefs>
    <ds:schemaRef ds:uri="54fd45f9-029a-40ad-99dd-2baecd32dbb6"/>
    <ds:schemaRef ds:uri="f1f3f2a4-e0a5-4e1f-ac66-9abaeeeb061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F17302A-C701-4D90-A17B-65E5C05C1E9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1527</Words>
  <Application>Microsoft Office PowerPoint</Application>
  <PresentationFormat>Widescreen</PresentationFormat>
  <Paragraphs>245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Courier New</vt:lpstr>
      <vt:lpstr>Symbol</vt:lpstr>
      <vt:lpstr>Office Theme</vt:lpstr>
      <vt:lpstr>PowerPoint Presentation</vt:lpstr>
      <vt:lpstr>Tregenna Castle Resort</vt:lpstr>
      <vt:lpstr>Breakfast, Lunch &amp; Dinner</vt:lpstr>
      <vt:lpstr>Day One – Travel Day</vt:lpstr>
      <vt:lpstr>How does the walk work?</vt:lpstr>
      <vt:lpstr>Checkpoints and Sweepers</vt:lpstr>
      <vt:lpstr>How do I know where to go?</vt:lpstr>
      <vt:lpstr>Example Map + Walk Note</vt:lpstr>
      <vt:lpstr>Digital Maps</vt:lpstr>
      <vt:lpstr>Day Two – Padstow to Mawgan Porth</vt:lpstr>
      <vt:lpstr>Day Three – Crantock Bay to Porthtowan</vt:lpstr>
      <vt:lpstr>Day Four – Porthtowan to Hayle</vt:lpstr>
      <vt:lpstr>Day 5 – Walking + Travel</vt:lpstr>
      <vt:lpstr>Day Five – St Ives to Marazion (St Michael’s Way)</vt:lpstr>
      <vt:lpstr>Health &amp; Safety</vt:lpstr>
      <vt:lpstr>Equipment – What to pack?</vt:lpstr>
      <vt:lpstr>St Luke’s Walking Club</vt:lpstr>
      <vt:lpstr>Fundraising</vt:lpstr>
      <vt:lpstr>Tips for Your JustGiving or Enthuse Page </vt:lpstr>
      <vt:lpstr>Get in touch with us for....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O'Donnell</dc:creator>
  <cp:lastModifiedBy>Kadiya Qasem</cp:lastModifiedBy>
  <cp:revision>20</cp:revision>
  <cp:lastPrinted>2026-03-30T16:58:57Z</cp:lastPrinted>
  <dcterms:created xsi:type="dcterms:W3CDTF">2020-10-14T14:14:06Z</dcterms:created>
  <dcterms:modified xsi:type="dcterms:W3CDTF">2026-04-16T11:53:44Z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0x010100431C5025659DA947B20E8690EE17C7C5</vt:lpwstr>
  </property>
</Properties>
</file>